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7" r:id="rId2"/>
    <p:sldId id="273" r:id="rId3"/>
    <p:sldId id="371" r:id="rId4"/>
  </p:sldIdLst>
  <p:sldSz cx="9144000" cy="6858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ji"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211" autoAdjust="0"/>
  </p:normalViewPr>
  <p:slideViewPr>
    <p:cSldViewPr>
      <p:cViewPr>
        <p:scale>
          <a:sx n="90" d="100"/>
          <a:sy n="90" d="100"/>
        </p:scale>
        <p:origin x="-1234" y="14"/>
      </p:cViewPr>
      <p:guideLst>
        <p:guide orient="horz" pos="2160"/>
        <p:guide pos="2880"/>
      </p:guideLst>
    </p:cSldViewPr>
  </p:slideViewPr>
  <p:notesTextViewPr>
    <p:cViewPr>
      <p:scale>
        <a:sx n="1" d="1"/>
        <a:sy n="1" d="1"/>
      </p:scale>
      <p:origin x="0" y="0"/>
    </p:cViewPr>
  </p:notesTextViewPr>
  <p:sorterViewPr>
    <p:cViewPr>
      <p:scale>
        <a:sx n="70" d="100"/>
        <a:sy n="70" d="100"/>
      </p:scale>
      <p:origin x="0" y="30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4AA98EB2-F8B0-4181-B946-887658974E1A}" type="datetimeFigureOut">
              <a:rPr kumimoji="1" lang="ja-JP" altLang="en-US" smtClean="0"/>
              <a:t>2013/2/25</a:t>
            </a:fld>
            <a:endParaRPr kumimoji="1" lang="ja-JP" altLang="en-US"/>
          </a:p>
        </p:txBody>
      </p:sp>
      <p:sp>
        <p:nvSpPr>
          <p:cNvPr id="4" name="フッター プレースホルダー 3"/>
          <p:cNvSpPr>
            <a:spLocks noGrp="1"/>
          </p:cNvSpPr>
          <p:nvPr>
            <p:ph type="ftr" sz="quarter" idx="2"/>
          </p:nvPr>
        </p:nvSpPr>
        <p:spPr>
          <a:xfrm>
            <a:off x="0" y="9374188"/>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4188"/>
            <a:ext cx="2919412" cy="493712"/>
          </a:xfrm>
          <a:prstGeom prst="rect">
            <a:avLst/>
          </a:prstGeom>
        </p:spPr>
        <p:txBody>
          <a:bodyPr vert="horz" lIns="91440" tIns="45720" rIns="91440" bIns="45720" rtlCol="0" anchor="b"/>
          <a:lstStyle>
            <a:lvl1pPr algn="r">
              <a:defRPr sz="1200"/>
            </a:lvl1pPr>
          </a:lstStyle>
          <a:p>
            <a:fld id="{3E0988C5-6706-451B-9F14-45A7F3C81E3A}" type="slidenum">
              <a:rPr kumimoji="1" lang="ja-JP" altLang="en-US" smtClean="0"/>
              <a:t>‹#›</a:t>
            </a:fld>
            <a:endParaRPr kumimoji="1" lang="ja-JP" altLang="en-US"/>
          </a:p>
        </p:txBody>
      </p:sp>
    </p:spTree>
    <p:extLst>
      <p:ext uri="{BB962C8B-B14F-4D97-AF65-F5344CB8AC3E}">
        <p14:creationId xmlns:p14="http://schemas.microsoft.com/office/powerpoint/2010/main" val="799661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44F52206-B872-46FB-8F80-26F62E381E64}" type="datetimeFigureOut">
              <a:rPr kumimoji="1" lang="ja-JP" altLang="en-US" smtClean="0"/>
              <a:pPr/>
              <a:t>2013/2/25</a:t>
            </a:fld>
            <a:endParaRPr kumimoji="1" lang="ja-JP" altLang="en-US"/>
          </a:p>
        </p:txBody>
      </p:sp>
      <p:sp>
        <p:nvSpPr>
          <p:cNvPr id="4" name="スライド イメージ プレースホルダー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8007"/>
            <a:ext cx="5388610" cy="444127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DC7485EB-C22A-4306-B67E-9BF293933E0E}" type="slidenum">
              <a:rPr kumimoji="1" lang="ja-JP" altLang="en-US" smtClean="0"/>
              <a:pPr/>
              <a:t>‹#›</a:t>
            </a:fld>
            <a:endParaRPr kumimoji="1" lang="ja-JP" altLang="en-US"/>
          </a:p>
        </p:txBody>
      </p:sp>
    </p:spTree>
    <p:extLst>
      <p:ext uri="{BB962C8B-B14F-4D97-AF65-F5344CB8AC3E}">
        <p14:creationId xmlns:p14="http://schemas.microsoft.com/office/powerpoint/2010/main" val="30793841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ノート プレースホルダ 2"/>
          <p:cNvSpPr>
            <a:spLocks noGrp="1"/>
          </p:cNvSpPr>
          <p:nvPr>
            <p:ph type="body" idx="1"/>
          </p:nvPr>
        </p:nvSpPr>
        <p:spPr>
          <a:noFill/>
        </p:spPr>
        <p:txBody>
          <a:bodyPr/>
          <a:lstStyle/>
          <a:p>
            <a:pPr eaLnBrk="1" hangingPunct="1">
              <a:spcBef>
                <a:spcPct val="0"/>
              </a:spcBef>
            </a:pPr>
            <a:endParaRPr lang="ja-JP" altLang="en-US" dirty="0" smtClean="0"/>
          </a:p>
        </p:txBody>
      </p:sp>
      <p:sp>
        <p:nvSpPr>
          <p:cNvPr id="103428" name="スライド番号プレースホルダ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pitchFamily="50" charset="-128"/>
              </a:defRPr>
            </a:lvl1pPr>
            <a:lvl2pPr marL="749042" indent="-288093" eaLnBrk="0" hangingPunct="0">
              <a:defRPr kumimoji="1">
                <a:solidFill>
                  <a:schemeClr val="tx1"/>
                </a:solidFill>
                <a:latin typeface="Arial" charset="0"/>
                <a:ea typeface="ＭＳ Ｐゴシック" pitchFamily="50" charset="-128"/>
              </a:defRPr>
            </a:lvl2pPr>
            <a:lvl3pPr marL="1152373" indent="-230475" eaLnBrk="0" hangingPunct="0">
              <a:defRPr kumimoji="1">
                <a:solidFill>
                  <a:schemeClr val="tx1"/>
                </a:solidFill>
                <a:latin typeface="Arial" charset="0"/>
                <a:ea typeface="ＭＳ Ｐゴシック" pitchFamily="50" charset="-128"/>
              </a:defRPr>
            </a:lvl3pPr>
            <a:lvl4pPr marL="1613322" indent="-230475" eaLnBrk="0" hangingPunct="0">
              <a:defRPr kumimoji="1">
                <a:solidFill>
                  <a:schemeClr val="tx1"/>
                </a:solidFill>
                <a:latin typeface="Arial" charset="0"/>
                <a:ea typeface="ＭＳ Ｐゴシック" pitchFamily="50" charset="-128"/>
              </a:defRPr>
            </a:lvl4pPr>
            <a:lvl5pPr marL="2074271" indent="-230475" eaLnBrk="0" hangingPunct="0">
              <a:defRPr kumimoji="1">
                <a:solidFill>
                  <a:schemeClr val="tx1"/>
                </a:solidFill>
                <a:latin typeface="Arial" charset="0"/>
                <a:ea typeface="ＭＳ Ｐゴシック" pitchFamily="50" charset="-128"/>
              </a:defRPr>
            </a:lvl5pPr>
            <a:lvl6pPr marL="2535220" indent="-230475" eaLnBrk="0" fontAlgn="base" hangingPunct="0">
              <a:spcBef>
                <a:spcPct val="0"/>
              </a:spcBef>
              <a:spcAft>
                <a:spcPct val="0"/>
              </a:spcAft>
              <a:defRPr kumimoji="1">
                <a:solidFill>
                  <a:schemeClr val="tx1"/>
                </a:solidFill>
                <a:latin typeface="Arial" charset="0"/>
                <a:ea typeface="ＭＳ Ｐゴシック" pitchFamily="50" charset="-128"/>
              </a:defRPr>
            </a:lvl6pPr>
            <a:lvl7pPr marL="2996169" indent="-230475" eaLnBrk="0" fontAlgn="base" hangingPunct="0">
              <a:spcBef>
                <a:spcPct val="0"/>
              </a:spcBef>
              <a:spcAft>
                <a:spcPct val="0"/>
              </a:spcAft>
              <a:defRPr kumimoji="1">
                <a:solidFill>
                  <a:schemeClr val="tx1"/>
                </a:solidFill>
                <a:latin typeface="Arial" charset="0"/>
                <a:ea typeface="ＭＳ Ｐゴシック" pitchFamily="50" charset="-128"/>
              </a:defRPr>
            </a:lvl7pPr>
            <a:lvl8pPr marL="3457118" indent="-230475" eaLnBrk="0" fontAlgn="base" hangingPunct="0">
              <a:spcBef>
                <a:spcPct val="0"/>
              </a:spcBef>
              <a:spcAft>
                <a:spcPct val="0"/>
              </a:spcAft>
              <a:defRPr kumimoji="1">
                <a:solidFill>
                  <a:schemeClr val="tx1"/>
                </a:solidFill>
                <a:latin typeface="Arial" charset="0"/>
                <a:ea typeface="ＭＳ Ｐゴシック" pitchFamily="50" charset="-128"/>
              </a:defRPr>
            </a:lvl8pPr>
            <a:lvl9pPr marL="3918067" indent="-230475"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fontAlgn="base" hangingPunct="1">
              <a:spcBef>
                <a:spcPct val="0"/>
              </a:spcBef>
              <a:spcAft>
                <a:spcPct val="0"/>
              </a:spcAft>
            </a:pPr>
            <a:fld id="{539A31B7-37A0-40A4-A728-E1D4DF76E101}" type="slidenum">
              <a:rPr lang="ja-JP" altLang="en-US" smtClean="0">
                <a:latin typeface="Calibri" pitchFamily="34" charset="0"/>
              </a:rPr>
              <a:pPr eaLnBrk="1" fontAlgn="base" hangingPunct="1">
                <a:spcBef>
                  <a:spcPct val="0"/>
                </a:spcBef>
                <a:spcAft>
                  <a:spcPct val="0"/>
                </a:spcAft>
              </a:pPr>
              <a:t>1</a:t>
            </a:fld>
            <a:endParaRPr lang="en-US" altLang="ja-JP"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C7485EB-C22A-4306-B67E-9BF293933E0E}" type="slidenum">
              <a:rPr kumimoji="1" lang="ja-JP" altLang="en-US" smtClean="0"/>
              <a:pPr/>
              <a:t>3</a:t>
            </a:fld>
            <a:endParaRPr kumimoji="1" lang="ja-JP" altLang="en-US"/>
          </a:p>
        </p:txBody>
      </p:sp>
    </p:spTree>
    <p:extLst>
      <p:ext uri="{BB962C8B-B14F-4D97-AF65-F5344CB8AC3E}">
        <p14:creationId xmlns:p14="http://schemas.microsoft.com/office/powerpoint/2010/main" val="1227435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362728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964848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319149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153230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150892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418979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4135232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970541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68776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1362086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968CEEF-BD91-4DF0-850E-A16F4F5A24CE}" type="datetimeFigureOut">
              <a:rPr kumimoji="1" lang="ja-JP" altLang="en-US" smtClean="0"/>
              <a:pPr/>
              <a:t>2013/2/25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2964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68CEEF-BD91-4DF0-850E-A16F4F5A24CE}" type="datetimeFigureOut">
              <a:rPr kumimoji="1" lang="ja-JP" altLang="en-US" smtClean="0"/>
              <a:pPr/>
              <a:t>2013/2/25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A77E1A-5659-4A71-9711-B5520BF8F5FB}" type="slidenum">
              <a:rPr kumimoji="1" lang="ja-JP" altLang="en-US" smtClean="0"/>
              <a:pPr/>
              <a:t>‹#›</a:t>
            </a:fld>
            <a:endParaRPr kumimoji="1" lang="ja-JP" altLang="en-US"/>
          </a:p>
        </p:txBody>
      </p:sp>
    </p:spTree>
    <p:extLst>
      <p:ext uri="{BB962C8B-B14F-4D97-AF65-F5344CB8AC3E}">
        <p14:creationId xmlns:p14="http://schemas.microsoft.com/office/powerpoint/2010/main" val="3157582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publichealth@med.kitasato-u.ac.j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a:xfrm>
            <a:off x="-36512" y="2420888"/>
            <a:ext cx="9054498" cy="2016224"/>
          </a:xfrm>
        </p:spPr>
        <p:txBody>
          <a:bodyPr>
            <a:normAutofit fontScale="90000"/>
          </a:bodyPr>
          <a:lstStyle/>
          <a:p>
            <a:pPr eaLnBrk="1" hangingPunct="1"/>
            <a:r>
              <a:rPr lang="ja-JP" altLang="en-US" sz="3600" b="1" dirty="0" smtClean="0">
                <a:latin typeface="+mn-ea"/>
                <a:ea typeface="+mn-ea"/>
                <a:cs typeface="Meiryo UI" pitchFamily="50" charset="-128"/>
              </a:rPr>
              <a:t>都道府県・市町村担当者を対象とした</a:t>
            </a:r>
            <a:r>
              <a:rPr lang="en-US" altLang="ja-JP" sz="3600" b="1" dirty="0" smtClean="0">
                <a:latin typeface="+mn-ea"/>
                <a:ea typeface="+mn-ea"/>
                <a:cs typeface="Meiryo UI" pitchFamily="50" charset="-128"/>
              </a:rPr>
              <a:t/>
            </a:r>
            <a:br>
              <a:rPr lang="en-US" altLang="ja-JP" sz="3600" b="1" dirty="0" smtClean="0">
                <a:latin typeface="+mn-ea"/>
                <a:ea typeface="+mn-ea"/>
                <a:cs typeface="Meiryo UI" pitchFamily="50" charset="-128"/>
              </a:rPr>
            </a:br>
            <a:r>
              <a:rPr lang="ja-JP" altLang="en-US" sz="3600" b="1" dirty="0" smtClean="0">
                <a:latin typeface="+mn-ea"/>
                <a:ea typeface="+mn-ea"/>
                <a:cs typeface="Meiryo UI" pitchFamily="50" charset="-128"/>
              </a:rPr>
              <a:t>新型インフルエンザ等対策特別措置法に</a:t>
            </a:r>
            <a:r>
              <a:rPr lang="en-US" altLang="ja-JP" sz="3600" b="1" dirty="0" smtClean="0">
                <a:latin typeface="+mn-ea"/>
                <a:ea typeface="+mn-ea"/>
                <a:cs typeface="Meiryo UI" pitchFamily="50" charset="-128"/>
              </a:rPr>
              <a:t/>
            </a:r>
            <a:br>
              <a:rPr lang="en-US" altLang="ja-JP" sz="3600" b="1" dirty="0" smtClean="0">
                <a:latin typeface="+mn-ea"/>
                <a:ea typeface="+mn-ea"/>
                <a:cs typeface="Meiryo UI" pitchFamily="50" charset="-128"/>
              </a:rPr>
            </a:br>
            <a:r>
              <a:rPr lang="ja-JP" altLang="en-US" sz="3600" b="1" dirty="0" smtClean="0">
                <a:latin typeface="+mn-ea"/>
                <a:ea typeface="+mn-ea"/>
                <a:cs typeface="Meiryo UI" pitchFamily="50" charset="-128"/>
              </a:rPr>
              <a:t>対応するための医学的・公衆衛生学的知識</a:t>
            </a:r>
            <a:r>
              <a:rPr lang="en-US" altLang="ja-JP" sz="3200" b="1" dirty="0" smtClean="0">
                <a:latin typeface="+mn-ea"/>
                <a:ea typeface="+mn-ea"/>
                <a:cs typeface="Meiryo UI" pitchFamily="50" charset="-128"/>
              </a:rPr>
              <a:t/>
            </a:r>
            <a:br>
              <a:rPr lang="en-US" altLang="ja-JP" sz="3200" b="1" dirty="0" smtClean="0">
                <a:latin typeface="+mn-ea"/>
                <a:ea typeface="+mn-ea"/>
                <a:cs typeface="Meiryo UI" pitchFamily="50" charset="-128"/>
              </a:rPr>
            </a:br>
            <a:r>
              <a:rPr lang="en-US" altLang="ja-JP" sz="3200" b="1" dirty="0">
                <a:latin typeface="+mn-ea"/>
                <a:ea typeface="+mn-ea"/>
                <a:cs typeface="Meiryo UI" pitchFamily="50" charset="-128"/>
              </a:rPr>
              <a:t/>
            </a:r>
            <a:br>
              <a:rPr lang="en-US" altLang="ja-JP" sz="3200" b="1" dirty="0">
                <a:latin typeface="+mn-ea"/>
                <a:ea typeface="+mn-ea"/>
                <a:cs typeface="Meiryo UI" pitchFamily="50" charset="-128"/>
              </a:rPr>
            </a:br>
            <a:endParaRPr lang="ja-JP" altLang="en-US" sz="3200" b="1" dirty="0" smtClean="0">
              <a:latin typeface="+mn-ea"/>
              <a:ea typeface="+mn-ea"/>
              <a:cs typeface="Meiryo UI" pitchFamily="50" charset="-128"/>
            </a:endParaRPr>
          </a:p>
        </p:txBody>
      </p:sp>
      <p:sp>
        <p:nvSpPr>
          <p:cNvPr id="3" name="サブタイトル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ja-JP" altLang="en-US" dirty="0">
              <a:latin typeface="+mn-ea"/>
              <a:cs typeface="Meiryo UI" pitchFamily="50" charset="-128"/>
            </a:endParaRPr>
          </a:p>
        </p:txBody>
      </p:sp>
      <p:sp>
        <p:nvSpPr>
          <p:cNvPr id="2052" name="正方形/長方形 1"/>
          <p:cNvSpPr>
            <a:spLocks noChangeArrowheads="1"/>
          </p:cNvSpPr>
          <p:nvPr/>
        </p:nvSpPr>
        <p:spPr bwMode="auto">
          <a:xfrm>
            <a:off x="-35496" y="0"/>
            <a:ext cx="9144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dirty="0" smtClean="0">
                <a:latin typeface="+mn-ea"/>
                <a:cs typeface="Meiryo UI" pitchFamily="50" charset="-128"/>
              </a:rPr>
              <a:t>平成</a:t>
            </a:r>
            <a:r>
              <a:rPr lang="en-US" altLang="ja-JP" dirty="0" smtClean="0">
                <a:latin typeface="+mn-ea"/>
                <a:cs typeface="Meiryo UI" pitchFamily="50" charset="-128"/>
              </a:rPr>
              <a:t>24</a:t>
            </a:r>
            <a:r>
              <a:rPr lang="ja-JP" altLang="en-US" dirty="0" smtClean="0">
                <a:latin typeface="+mn-ea"/>
                <a:cs typeface="Meiryo UI" pitchFamily="50" charset="-128"/>
              </a:rPr>
              <a:t>年度厚生</a:t>
            </a:r>
            <a:r>
              <a:rPr lang="ja-JP" altLang="en-US" dirty="0">
                <a:latin typeface="+mn-ea"/>
                <a:cs typeface="Meiryo UI" pitchFamily="50" charset="-128"/>
              </a:rPr>
              <a:t>労働科学研究費補助金（新型インフルエンザ等新興・再興感染症研究事業</a:t>
            </a:r>
            <a:r>
              <a:rPr lang="ja-JP" altLang="en-US" dirty="0" smtClean="0">
                <a:latin typeface="+mn-ea"/>
                <a:cs typeface="Meiryo UI" pitchFamily="50" charset="-128"/>
              </a:rPr>
              <a:t>）</a:t>
            </a:r>
            <a:endParaRPr lang="en-US" altLang="ja-JP" dirty="0" smtClean="0">
              <a:latin typeface="+mn-ea"/>
              <a:cs typeface="Meiryo UI" pitchFamily="50" charset="-128"/>
            </a:endParaRPr>
          </a:p>
          <a:p>
            <a:r>
              <a:rPr lang="ja-JP" altLang="en-US" dirty="0" smtClean="0">
                <a:latin typeface="+mn-ea"/>
                <a:cs typeface="Meiryo UI" pitchFamily="50" charset="-128"/>
              </a:rPr>
              <a:t>新型</a:t>
            </a:r>
            <a:r>
              <a:rPr lang="ja-JP" altLang="en-US" dirty="0">
                <a:latin typeface="+mn-ea"/>
                <a:cs typeface="Meiryo UI" pitchFamily="50" charset="-128"/>
              </a:rPr>
              <a:t>インフルエンザ発生時の公衆衛生対策の再構築に関する</a:t>
            </a:r>
            <a:r>
              <a:rPr lang="ja-JP" altLang="en-US" dirty="0" smtClean="0">
                <a:latin typeface="+mn-ea"/>
                <a:cs typeface="Meiryo UI" pitchFamily="50" charset="-128"/>
              </a:rPr>
              <a:t>研究（主任研究者東北大学　　大学院</a:t>
            </a:r>
            <a:r>
              <a:rPr lang="ja-JP" altLang="en-US" dirty="0">
                <a:latin typeface="+mn-ea"/>
                <a:cs typeface="Meiryo UI" pitchFamily="50" charset="-128"/>
              </a:rPr>
              <a:t>医学系</a:t>
            </a:r>
            <a:r>
              <a:rPr lang="ja-JP" altLang="en-US" dirty="0" smtClean="0">
                <a:latin typeface="+mn-ea"/>
                <a:cs typeface="Meiryo UI" pitchFamily="50" charset="-128"/>
              </a:rPr>
              <a:t>研究科押谷仁）</a:t>
            </a:r>
            <a:endParaRPr lang="en-US" altLang="ja-JP" dirty="0" smtClean="0">
              <a:latin typeface="+mn-ea"/>
              <a:cs typeface="Meiryo UI" pitchFamily="50" charset="-128"/>
            </a:endParaRPr>
          </a:p>
          <a:p>
            <a:r>
              <a:rPr lang="ja-JP" altLang="en-US" dirty="0" smtClean="0">
                <a:latin typeface="+mn-ea"/>
                <a:cs typeface="Meiryo UI" pitchFamily="50" charset="-128"/>
              </a:rPr>
              <a:t>分担研究者：北里大学医学部公衆衛生学　和田耕治</a:t>
            </a:r>
            <a:endParaRPr lang="ja-JP" altLang="en-US" dirty="0">
              <a:latin typeface="+mn-ea"/>
              <a:cs typeface="Meiryo UI" pitchFamily="50" charset="-128"/>
            </a:endParaRPr>
          </a:p>
        </p:txBody>
      </p:sp>
      <p:sp>
        <p:nvSpPr>
          <p:cNvPr id="2" name="正方形/長方形 1"/>
          <p:cNvSpPr/>
          <p:nvPr/>
        </p:nvSpPr>
        <p:spPr>
          <a:xfrm>
            <a:off x="0" y="6474231"/>
            <a:ext cx="2377574" cy="369332"/>
          </a:xfrm>
          <a:prstGeom prst="rect">
            <a:avLst/>
          </a:prstGeom>
        </p:spPr>
        <p:txBody>
          <a:bodyPr wrap="none">
            <a:spAutoFit/>
          </a:bodyPr>
          <a:lstStyle/>
          <a:p>
            <a:r>
              <a:rPr lang="ja-JP" altLang="en-US" dirty="0">
                <a:latin typeface="+mn-ea"/>
                <a:cs typeface="Meiryo UI" pitchFamily="50" charset="-128"/>
              </a:rPr>
              <a:t>平成</a:t>
            </a:r>
            <a:r>
              <a:rPr lang="en-US" altLang="ja-JP" dirty="0" smtClean="0">
                <a:latin typeface="+mn-ea"/>
                <a:cs typeface="Meiryo UI" pitchFamily="50" charset="-128"/>
              </a:rPr>
              <a:t>25</a:t>
            </a:r>
            <a:r>
              <a:rPr lang="ja-JP" altLang="en-US" dirty="0" smtClean="0">
                <a:latin typeface="+mn-ea"/>
                <a:cs typeface="Meiryo UI" pitchFamily="50" charset="-128"/>
              </a:rPr>
              <a:t>年</a:t>
            </a:r>
            <a:r>
              <a:rPr lang="en-US" altLang="ja-JP" dirty="0" smtClean="0">
                <a:latin typeface="+mn-ea"/>
                <a:cs typeface="Meiryo UI" pitchFamily="50" charset="-128"/>
              </a:rPr>
              <a:t>1</a:t>
            </a:r>
            <a:r>
              <a:rPr lang="ja-JP" altLang="en-US" dirty="0" smtClean="0">
                <a:latin typeface="+mn-ea"/>
                <a:cs typeface="Meiryo UI" pitchFamily="50" charset="-128"/>
              </a:rPr>
              <a:t>月</a:t>
            </a:r>
            <a:r>
              <a:rPr lang="en-US" altLang="ja-JP" smtClean="0">
                <a:latin typeface="+mn-ea"/>
                <a:cs typeface="Meiryo UI" pitchFamily="50" charset="-128"/>
              </a:rPr>
              <a:t>18</a:t>
            </a:r>
            <a:r>
              <a:rPr lang="ja-JP" altLang="en-US" dirty="0" smtClean="0">
                <a:latin typeface="+mn-ea"/>
                <a:cs typeface="Meiryo UI" pitchFamily="50" charset="-128"/>
              </a:rPr>
              <a:t>日</a:t>
            </a:r>
            <a:r>
              <a:rPr lang="ja-JP" altLang="en-US" dirty="0">
                <a:latin typeface="+mn-ea"/>
                <a:cs typeface="Meiryo UI" pitchFamily="50" charset="-128"/>
              </a:rPr>
              <a:t>作成</a:t>
            </a:r>
            <a:endParaRPr lang="ja-JP" altLang="en-US" dirty="0">
              <a:latin typeface="+mn-ea"/>
            </a:endParaRPr>
          </a:p>
        </p:txBody>
      </p:sp>
    </p:spTree>
    <p:extLst>
      <p:ext uri="{BB962C8B-B14F-4D97-AF65-F5344CB8AC3E}">
        <p14:creationId xmlns:p14="http://schemas.microsoft.com/office/powerpoint/2010/main" val="3699913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p:spPr>
        <p:txBody>
          <a:bodyPr/>
          <a:lstStyle/>
          <a:p>
            <a:r>
              <a:rPr kumimoji="1" lang="ja-JP" altLang="en-US" dirty="0" smtClean="0">
                <a:latin typeface="+mn-ea"/>
                <a:ea typeface="+mn-ea"/>
              </a:rPr>
              <a:t>使用にあたって</a:t>
            </a:r>
            <a:r>
              <a:rPr kumimoji="1" lang="en-US" altLang="ja-JP" dirty="0" smtClean="0">
                <a:latin typeface="+mn-ea"/>
                <a:ea typeface="+mn-ea"/>
              </a:rPr>
              <a:t>(1)</a:t>
            </a:r>
            <a:endParaRPr kumimoji="1" lang="ja-JP" altLang="en-US" dirty="0">
              <a:latin typeface="+mn-ea"/>
              <a:ea typeface="+mn-ea"/>
            </a:endParaRPr>
          </a:p>
        </p:txBody>
      </p:sp>
      <p:sp>
        <p:nvSpPr>
          <p:cNvPr id="3" name="コンテンツ プレースホルダー 2"/>
          <p:cNvSpPr>
            <a:spLocks noGrp="1"/>
          </p:cNvSpPr>
          <p:nvPr>
            <p:ph idx="1"/>
          </p:nvPr>
        </p:nvSpPr>
        <p:spPr>
          <a:xfrm>
            <a:off x="251520" y="1296144"/>
            <a:ext cx="8784976" cy="5229200"/>
          </a:xfrm>
        </p:spPr>
        <p:txBody>
          <a:bodyPr>
            <a:noAutofit/>
          </a:bodyPr>
          <a:lstStyle/>
          <a:p>
            <a:r>
              <a:rPr kumimoji="1" lang="ja-JP" altLang="en-US" sz="2400" dirty="0" smtClean="0">
                <a:latin typeface="+mn-ea"/>
              </a:rPr>
              <a:t>本資料は、</a:t>
            </a:r>
            <a:r>
              <a:rPr lang="ja-JP" altLang="en-US" sz="2400" u="sng" dirty="0" smtClean="0">
                <a:latin typeface="+mn-ea"/>
              </a:rPr>
              <a:t>都道府県・市町村の</a:t>
            </a:r>
            <a:r>
              <a:rPr lang="ja-JP" altLang="en-US" sz="2400" u="sng" dirty="0">
                <a:latin typeface="+mn-ea"/>
              </a:rPr>
              <a:t>医療</a:t>
            </a:r>
            <a:r>
              <a:rPr lang="ja-JP" altLang="en-US" sz="2400" u="sng" dirty="0" smtClean="0">
                <a:latin typeface="+mn-ea"/>
              </a:rPr>
              <a:t>従事者（健康の担当者）が、危機管理の担当者など医療従事者でない方に対して新型インフルエンザ等対策特別措置法の議論などを行う前に実施する教育</a:t>
            </a:r>
            <a:r>
              <a:rPr lang="ja-JP" altLang="en-US" sz="2400" u="sng" dirty="0">
                <a:latin typeface="+mn-ea"/>
              </a:rPr>
              <a:t>で</a:t>
            </a:r>
            <a:r>
              <a:rPr lang="ja-JP" altLang="en-US" sz="2400" u="sng" dirty="0" smtClean="0">
                <a:latin typeface="+mn-ea"/>
              </a:rPr>
              <a:t>の使用</a:t>
            </a:r>
            <a:r>
              <a:rPr lang="ja-JP" altLang="en-US" sz="2400" dirty="0" smtClean="0">
                <a:latin typeface="+mn-ea"/>
              </a:rPr>
              <a:t>を想定して作成いたしました。</a:t>
            </a:r>
            <a:endParaRPr lang="en-US" altLang="ja-JP" sz="2400" dirty="0" smtClean="0">
              <a:latin typeface="+mn-ea"/>
            </a:endParaRPr>
          </a:p>
          <a:p>
            <a:r>
              <a:rPr lang="ja-JP" altLang="en-US" sz="2400" dirty="0" smtClean="0">
                <a:latin typeface="+mn-ea"/>
              </a:rPr>
              <a:t>ご自身で変更や加工するなどして用いたい</a:t>
            </a:r>
            <a:r>
              <a:rPr lang="ja-JP" altLang="en-US" sz="2400" dirty="0">
                <a:latin typeface="+mn-ea"/>
              </a:rPr>
              <a:t>方に</a:t>
            </a:r>
            <a:r>
              <a:rPr lang="ja-JP" altLang="en-US" sz="2400" dirty="0" smtClean="0">
                <a:latin typeface="+mn-ea"/>
              </a:rPr>
              <a:t>は、その後は　　使用者の責任になることに同意をいただいた</a:t>
            </a:r>
            <a:r>
              <a:rPr lang="ja-JP" altLang="en-US" sz="2400" dirty="0">
                <a:latin typeface="+mn-ea"/>
              </a:rPr>
              <a:t>上で</a:t>
            </a:r>
            <a:r>
              <a:rPr lang="ja-JP" altLang="en-US" sz="2400" dirty="0" smtClean="0">
                <a:latin typeface="+mn-ea"/>
              </a:rPr>
              <a:t>、以下にメールをいただければファイルを開くために必要なパスワードを提供します。当面の間は、自治体や医療機関の方のみとさせていただきます。なお、講義をされる際には</a:t>
            </a:r>
            <a:r>
              <a:rPr lang="en-US" altLang="ja-JP" sz="2400" dirty="0" smtClean="0">
                <a:latin typeface="+mn-ea"/>
              </a:rPr>
              <a:t>2009</a:t>
            </a:r>
            <a:r>
              <a:rPr lang="ja-JP" altLang="en-US" sz="2400" dirty="0" smtClean="0">
                <a:latin typeface="+mn-ea"/>
              </a:rPr>
              <a:t>年の</a:t>
            </a:r>
            <a:r>
              <a:rPr lang="ja-JP" altLang="en-US" sz="2400" dirty="0">
                <a:latin typeface="+mn-ea"/>
              </a:rPr>
              <a:t>新型</a:t>
            </a:r>
            <a:r>
              <a:rPr lang="ja-JP" altLang="en-US" sz="2400" dirty="0" smtClean="0">
                <a:latin typeface="+mn-ea"/>
              </a:rPr>
              <a:t>インフルエンザ</a:t>
            </a:r>
            <a:r>
              <a:rPr lang="en-US" altLang="ja-JP" sz="2400" dirty="0" smtClean="0">
                <a:latin typeface="+mn-ea"/>
              </a:rPr>
              <a:t>A(H1N1)</a:t>
            </a:r>
            <a:r>
              <a:rPr lang="ja-JP" altLang="en-US" sz="2400" dirty="0" smtClean="0">
                <a:latin typeface="+mn-ea"/>
              </a:rPr>
              <a:t>における実際のご経験や対応などを交えてお話をされると、今後の対策の必要性についてさらに意識が高まるでしょう。</a:t>
            </a:r>
            <a:endParaRPr lang="en-US" altLang="ja-JP" sz="2400" dirty="0" smtClean="0">
              <a:latin typeface="+mn-ea"/>
            </a:endParaRPr>
          </a:p>
          <a:p>
            <a:r>
              <a:rPr lang="ja-JP" altLang="en-US" sz="2400" dirty="0" smtClean="0">
                <a:latin typeface="+mn-ea"/>
              </a:rPr>
              <a:t>講義の例を</a:t>
            </a:r>
            <a:r>
              <a:rPr lang="en-US" altLang="ja-JP" sz="2400" dirty="0" smtClean="0">
                <a:latin typeface="+mn-ea"/>
              </a:rPr>
              <a:t>You</a:t>
            </a:r>
            <a:r>
              <a:rPr lang="ja-JP" altLang="en-US" sz="2400" dirty="0" smtClean="0">
                <a:latin typeface="+mn-ea"/>
              </a:rPr>
              <a:t> </a:t>
            </a:r>
            <a:r>
              <a:rPr lang="en-US" altLang="ja-JP" sz="2400" dirty="0" smtClean="0">
                <a:latin typeface="+mn-ea"/>
              </a:rPr>
              <a:t>Tube</a:t>
            </a:r>
            <a:r>
              <a:rPr lang="ja-JP" altLang="en-US" sz="2400" dirty="0" err="1" smtClean="0">
                <a:latin typeface="+mn-ea"/>
              </a:rPr>
              <a:t>にて</a:t>
            </a:r>
            <a:r>
              <a:rPr lang="ja-JP" altLang="en-US" sz="2400" dirty="0" smtClean="0">
                <a:latin typeface="+mn-ea"/>
              </a:rPr>
              <a:t>ご覧いただくこともできます。</a:t>
            </a:r>
            <a:endParaRPr lang="en-US" altLang="ja-JP" sz="2400" dirty="0" smtClean="0">
              <a:latin typeface="+mn-ea"/>
            </a:endParaRPr>
          </a:p>
          <a:p>
            <a:pPr marL="0" indent="0">
              <a:buNone/>
            </a:pPr>
            <a:r>
              <a:rPr lang="ja-JP" altLang="en-US" sz="2400" dirty="0" smtClean="0">
                <a:latin typeface="+mn-ea"/>
              </a:rPr>
              <a:t>問い合わせ先</a:t>
            </a:r>
            <a:r>
              <a:rPr lang="en-US" altLang="ja-JP" sz="2400" dirty="0" smtClean="0">
                <a:latin typeface="+mn-ea"/>
              </a:rPr>
              <a:t>: </a:t>
            </a:r>
            <a:r>
              <a:rPr lang="en-US" altLang="ja-JP" sz="2400" dirty="0" smtClean="0">
                <a:latin typeface="+mn-ea"/>
                <a:hlinkClick r:id="rId2"/>
              </a:rPr>
              <a:t>publichealth@med.kitasato-u.ac.jp</a:t>
            </a:r>
            <a:r>
              <a:rPr lang="ja-JP" altLang="en-US" sz="2400" dirty="0">
                <a:latin typeface="+mn-ea"/>
              </a:rPr>
              <a:t>　</a:t>
            </a:r>
            <a:endParaRPr lang="en-US" altLang="ja-JP" sz="2400" dirty="0" smtClean="0">
              <a:latin typeface="+mn-ea"/>
            </a:endParaRPr>
          </a:p>
          <a:p>
            <a:pPr marL="0" indent="0">
              <a:buNone/>
            </a:pPr>
            <a:r>
              <a:rPr lang="ja-JP" altLang="en-US" sz="2400" dirty="0" smtClean="0">
                <a:latin typeface="+mn-ea"/>
              </a:rPr>
              <a:t>和田</a:t>
            </a:r>
            <a:r>
              <a:rPr lang="ja-JP" altLang="en-US" sz="2400" dirty="0">
                <a:latin typeface="+mn-ea"/>
              </a:rPr>
              <a:t>耕治（北里大学医学部公衆衛生学</a:t>
            </a:r>
            <a:r>
              <a:rPr lang="ja-JP" altLang="en-US" sz="2400" dirty="0" smtClean="0">
                <a:latin typeface="+mn-ea"/>
              </a:rPr>
              <a:t>）</a:t>
            </a:r>
            <a:endParaRPr kumimoji="1" lang="en-US" altLang="ja-JP" sz="2400" dirty="0" smtClean="0">
              <a:latin typeface="+mn-ea"/>
            </a:endParaRPr>
          </a:p>
        </p:txBody>
      </p:sp>
      <p:cxnSp>
        <p:nvCxnSpPr>
          <p:cNvPr id="5" name="直線コネクタ 4"/>
          <p:cNvCxnSpPr/>
          <p:nvPr/>
        </p:nvCxnSpPr>
        <p:spPr>
          <a:xfrm>
            <a:off x="2123728" y="1196752"/>
            <a:ext cx="48245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79691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latin typeface="+mn-ea"/>
                <a:ea typeface="+mn-ea"/>
              </a:rPr>
              <a:t>使用にあたって</a:t>
            </a:r>
            <a:r>
              <a:rPr lang="en-US" altLang="ja-JP" dirty="0" smtClean="0">
                <a:latin typeface="+mn-ea"/>
                <a:ea typeface="+mn-ea"/>
              </a:rPr>
              <a:t>(2)</a:t>
            </a:r>
            <a:endParaRPr kumimoji="1" lang="ja-JP" altLang="en-US" dirty="0">
              <a:latin typeface="+mn-ea"/>
              <a:ea typeface="+mn-ea"/>
            </a:endParaRPr>
          </a:p>
        </p:txBody>
      </p:sp>
      <p:sp>
        <p:nvSpPr>
          <p:cNvPr id="3" name="コンテンツ プレースホルダー 2"/>
          <p:cNvSpPr>
            <a:spLocks noGrp="1"/>
          </p:cNvSpPr>
          <p:nvPr>
            <p:ph idx="1"/>
          </p:nvPr>
        </p:nvSpPr>
        <p:spPr>
          <a:xfrm>
            <a:off x="107504" y="1628800"/>
            <a:ext cx="8928992" cy="5112568"/>
          </a:xfrm>
        </p:spPr>
        <p:txBody>
          <a:bodyPr>
            <a:normAutofit fontScale="92500" lnSpcReduction="20000"/>
          </a:bodyPr>
          <a:lstStyle/>
          <a:p>
            <a:r>
              <a:rPr lang="ja-JP" altLang="en-US" sz="2800" dirty="0" smtClean="0">
                <a:latin typeface="+mn-ea"/>
              </a:rPr>
              <a:t>全体は、４部構成となって</a:t>
            </a:r>
            <a:r>
              <a:rPr lang="ja-JP" altLang="en-US" sz="2800" dirty="0">
                <a:latin typeface="+mn-ea"/>
              </a:rPr>
              <a:t>います。</a:t>
            </a:r>
            <a:endParaRPr lang="en-US" altLang="ja-JP" sz="2800" dirty="0" smtClean="0">
              <a:latin typeface="+mn-ea"/>
            </a:endParaRPr>
          </a:p>
          <a:p>
            <a:pPr marL="0" indent="0">
              <a:buNone/>
            </a:pPr>
            <a:r>
              <a:rPr lang="en-US" altLang="ja-JP" sz="2800" dirty="0">
                <a:latin typeface="+mn-ea"/>
              </a:rPr>
              <a:t> </a:t>
            </a:r>
            <a:r>
              <a:rPr lang="en-US" altLang="ja-JP" sz="2800" dirty="0" smtClean="0">
                <a:latin typeface="+mn-ea"/>
              </a:rPr>
              <a:t>1)</a:t>
            </a:r>
            <a:r>
              <a:rPr lang="ja-JP" altLang="en-US" sz="2800" dirty="0" smtClean="0">
                <a:latin typeface="+mn-ea"/>
              </a:rPr>
              <a:t>入門編</a:t>
            </a:r>
            <a:r>
              <a:rPr lang="ja-JP" altLang="en-US" sz="2800" dirty="0">
                <a:latin typeface="+mn-ea"/>
              </a:rPr>
              <a:t>：</a:t>
            </a:r>
            <a:r>
              <a:rPr lang="ja-JP" altLang="en-US" sz="2800" dirty="0" smtClean="0">
                <a:latin typeface="+mn-ea"/>
              </a:rPr>
              <a:t>感染症</a:t>
            </a:r>
            <a:endParaRPr lang="en-US" altLang="ja-JP" sz="2800" dirty="0">
              <a:latin typeface="+mn-ea"/>
            </a:endParaRPr>
          </a:p>
          <a:p>
            <a:pPr marL="0" indent="0">
              <a:buNone/>
            </a:pPr>
            <a:endParaRPr lang="en-US" altLang="ja-JP" sz="2800" dirty="0" smtClean="0">
              <a:latin typeface="+mn-ea"/>
            </a:endParaRPr>
          </a:p>
          <a:p>
            <a:pPr marL="0" indent="0">
              <a:buNone/>
            </a:pPr>
            <a:r>
              <a:rPr lang="en-US" altLang="ja-JP" sz="2800" dirty="0">
                <a:latin typeface="+mn-ea"/>
              </a:rPr>
              <a:t> </a:t>
            </a:r>
            <a:r>
              <a:rPr lang="en-US" altLang="ja-JP" sz="2800" dirty="0" smtClean="0">
                <a:latin typeface="+mn-ea"/>
              </a:rPr>
              <a:t>2)</a:t>
            </a:r>
            <a:r>
              <a:rPr lang="ja-JP" altLang="en-US" sz="2800" dirty="0" smtClean="0">
                <a:latin typeface="+mn-ea"/>
              </a:rPr>
              <a:t>初級編：インフルエンザと新型インフルエンザ</a:t>
            </a:r>
            <a:r>
              <a:rPr lang="ja-JP" altLang="en-US" sz="2800" dirty="0">
                <a:latin typeface="+mn-ea"/>
              </a:rPr>
              <a:t>　</a:t>
            </a:r>
            <a:r>
              <a:rPr lang="ja-JP" altLang="en-US" sz="2800" dirty="0" smtClean="0">
                <a:latin typeface="+mn-ea"/>
              </a:rPr>
              <a:t>　</a:t>
            </a:r>
            <a:endParaRPr lang="en-US" altLang="ja-JP" sz="2800" dirty="0" smtClean="0">
              <a:latin typeface="+mn-ea"/>
            </a:endParaRPr>
          </a:p>
          <a:p>
            <a:pPr marL="0" indent="0">
              <a:buNone/>
            </a:pPr>
            <a:r>
              <a:rPr lang="ja-JP" altLang="en-US" sz="2800" dirty="0">
                <a:latin typeface="+mn-ea"/>
              </a:rPr>
              <a:t>　</a:t>
            </a:r>
            <a:r>
              <a:rPr lang="ja-JP" altLang="en-US" sz="2800" dirty="0" smtClean="0">
                <a:latin typeface="+mn-ea"/>
              </a:rPr>
              <a:t>　　　　　　</a:t>
            </a:r>
            <a:endParaRPr lang="en-US" altLang="ja-JP" sz="2800" dirty="0" smtClean="0">
              <a:latin typeface="+mn-ea"/>
            </a:endParaRPr>
          </a:p>
          <a:p>
            <a:pPr marL="0" indent="0">
              <a:buNone/>
            </a:pPr>
            <a:r>
              <a:rPr lang="en-US" altLang="ja-JP" sz="2800" dirty="0" smtClean="0">
                <a:latin typeface="+mn-ea"/>
              </a:rPr>
              <a:t> 3)</a:t>
            </a:r>
            <a:r>
              <a:rPr lang="ja-JP" altLang="en-US" sz="2800" dirty="0" smtClean="0">
                <a:latin typeface="+mn-ea"/>
              </a:rPr>
              <a:t>中級編：インフルエンザに対して個人ができる予防策</a:t>
            </a:r>
            <a:endParaRPr lang="en-US" altLang="ja-JP" sz="2800" dirty="0" smtClean="0">
              <a:latin typeface="+mn-ea"/>
            </a:endParaRPr>
          </a:p>
          <a:p>
            <a:pPr marL="0" indent="0">
              <a:buNone/>
            </a:pPr>
            <a:r>
              <a:rPr lang="ja-JP" altLang="en-US" sz="2800" dirty="0">
                <a:latin typeface="+mn-ea"/>
              </a:rPr>
              <a:t>　</a:t>
            </a:r>
            <a:r>
              <a:rPr lang="ja-JP" altLang="en-US" sz="2800" dirty="0" smtClean="0">
                <a:latin typeface="+mn-ea"/>
              </a:rPr>
              <a:t>　　　　　</a:t>
            </a:r>
            <a:endParaRPr lang="en-US" altLang="ja-JP" sz="2800" dirty="0" smtClean="0">
              <a:latin typeface="+mn-ea"/>
            </a:endParaRPr>
          </a:p>
          <a:p>
            <a:pPr marL="0" indent="0">
              <a:buNone/>
            </a:pPr>
            <a:r>
              <a:rPr lang="en-US" altLang="ja-JP" sz="2800" dirty="0" smtClean="0">
                <a:latin typeface="+mn-ea"/>
              </a:rPr>
              <a:t> 4)</a:t>
            </a:r>
            <a:r>
              <a:rPr lang="ja-JP" altLang="en-US" sz="2800" dirty="0" smtClean="0">
                <a:latin typeface="+mn-ea"/>
              </a:rPr>
              <a:t>上級編：新型インフルエンザに対する公衆衛生対応</a:t>
            </a:r>
            <a:endParaRPr lang="en-US" altLang="ja-JP" sz="2800" dirty="0" smtClean="0">
              <a:latin typeface="+mn-ea"/>
            </a:endParaRPr>
          </a:p>
          <a:p>
            <a:pPr marL="0" indent="0">
              <a:buNone/>
            </a:pPr>
            <a:endParaRPr lang="en-US" altLang="ja-JP" sz="2800" dirty="0">
              <a:latin typeface="+mn-ea"/>
            </a:endParaRPr>
          </a:p>
          <a:p>
            <a:pPr marL="0" indent="0">
              <a:buNone/>
            </a:pPr>
            <a:r>
              <a:rPr lang="en-US" altLang="ja-JP" sz="2800" dirty="0" smtClean="0">
                <a:latin typeface="+mn-ea"/>
              </a:rPr>
              <a:t>  </a:t>
            </a:r>
            <a:r>
              <a:rPr lang="ja-JP" altLang="en-US" sz="2800" dirty="0" smtClean="0">
                <a:latin typeface="+mn-ea"/>
              </a:rPr>
              <a:t>それぞれを</a:t>
            </a:r>
            <a:r>
              <a:rPr lang="en-US" altLang="ja-JP" sz="2800" dirty="0" smtClean="0">
                <a:latin typeface="+mn-ea"/>
              </a:rPr>
              <a:t>10</a:t>
            </a:r>
            <a:r>
              <a:rPr lang="ja-JP" altLang="en-US" sz="2800" dirty="0">
                <a:latin typeface="+mn-ea"/>
              </a:rPr>
              <a:t>～</a:t>
            </a:r>
            <a:r>
              <a:rPr lang="en-US" altLang="ja-JP" sz="2800" dirty="0" smtClean="0">
                <a:latin typeface="+mn-ea"/>
              </a:rPr>
              <a:t>20</a:t>
            </a:r>
            <a:r>
              <a:rPr lang="ja-JP" altLang="en-US" sz="2800" dirty="0" smtClean="0">
                <a:latin typeface="+mn-ea"/>
              </a:rPr>
              <a:t>分で解説できるようにしています。</a:t>
            </a:r>
            <a:endParaRPr lang="en-US" altLang="ja-JP" sz="2800" dirty="0" smtClean="0">
              <a:latin typeface="+mn-ea"/>
            </a:endParaRPr>
          </a:p>
          <a:p>
            <a:pPr marL="0" indent="0">
              <a:buNone/>
            </a:pPr>
            <a:endParaRPr lang="en-US" altLang="ja-JP" sz="2800" dirty="0" smtClean="0">
              <a:latin typeface="+mn-ea"/>
            </a:endParaRPr>
          </a:p>
          <a:p>
            <a:r>
              <a:rPr lang="ja-JP" altLang="en-US" sz="2000" dirty="0" smtClean="0">
                <a:latin typeface="+mn-ea"/>
              </a:rPr>
              <a:t>謝辞：本資料の作成にあたっては、押谷</a:t>
            </a:r>
            <a:r>
              <a:rPr lang="ja-JP" altLang="en-US" sz="2000" dirty="0">
                <a:latin typeface="+mn-ea"/>
              </a:rPr>
              <a:t>仁先生、矢野岬</a:t>
            </a:r>
            <a:r>
              <a:rPr lang="ja-JP" altLang="en-US" sz="2000" dirty="0" smtClean="0">
                <a:latin typeface="+mn-ea"/>
              </a:rPr>
              <a:t>先生、阪口洋子</a:t>
            </a:r>
            <a:r>
              <a:rPr lang="ja-JP" altLang="en-US" sz="2000" dirty="0">
                <a:latin typeface="+mn-ea"/>
              </a:rPr>
              <a:t>様</a:t>
            </a:r>
            <a:r>
              <a:rPr lang="ja-JP" altLang="en-US" sz="2000" dirty="0" smtClean="0">
                <a:latin typeface="+mn-ea"/>
              </a:rPr>
              <a:t>、研究分担者の先生方、自治体の先生方に多数のご助言などをいただきました。</a:t>
            </a:r>
            <a:endParaRPr lang="en-US" altLang="ja-JP" sz="2000" dirty="0">
              <a:latin typeface="+mn-ea"/>
            </a:endParaRPr>
          </a:p>
        </p:txBody>
      </p:sp>
      <p:cxnSp>
        <p:nvCxnSpPr>
          <p:cNvPr id="4" name="直線コネクタ 3"/>
          <p:cNvCxnSpPr/>
          <p:nvPr/>
        </p:nvCxnSpPr>
        <p:spPr>
          <a:xfrm>
            <a:off x="2123728" y="1196752"/>
            <a:ext cx="48245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0537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2956</TotalTime>
  <Words>160</Words>
  <Application>Microsoft Office PowerPoint</Application>
  <PresentationFormat>画面に合わせる (4:3)</PresentationFormat>
  <Paragraphs>26</Paragraphs>
  <Slides>3</Slides>
  <Notes>2</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都道府県・市町村担当者を対象とした 新型インフルエンザ等対策特別措置法に 対応するための医学的・公衆衛生学的知識  </vt:lpstr>
      <vt:lpstr>使用にあたって(1)</vt:lpstr>
      <vt:lpstr>使用にあたって(2)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都道府県・市町村向け 新型インフルエンザ等特措法に対応するための 医学的・公衆衛生学的な基礎的な講義資料</dc:title>
  <dc:creator>Misaki Yano</dc:creator>
  <cp:lastModifiedBy>kazu2</cp:lastModifiedBy>
  <cp:revision>492</cp:revision>
  <cp:lastPrinted>2013-01-08T01:18:28Z</cp:lastPrinted>
  <dcterms:created xsi:type="dcterms:W3CDTF">2012-10-19T00:47:19Z</dcterms:created>
  <dcterms:modified xsi:type="dcterms:W3CDTF">2013-02-25T07:16:16Z</dcterms:modified>
</cp:coreProperties>
</file>