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8" r:id="rId2"/>
    <p:sldId id="348" r:id="rId3"/>
    <p:sldId id="350" r:id="rId4"/>
    <p:sldId id="375" r:id="rId5"/>
    <p:sldId id="366" r:id="rId6"/>
    <p:sldId id="361" r:id="rId7"/>
    <p:sldId id="369" r:id="rId8"/>
    <p:sldId id="266" r:id="rId9"/>
    <p:sldId id="334" r:id="rId10"/>
    <p:sldId id="269" r:id="rId11"/>
    <p:sldId id="358" r:id="rId12"/>
    <p:sldId id="329" r:id="rId13"/>
    <p:sldId id="272" r:id="rId14"/>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ji"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211" autoAdjust="0"/>
  </p:normalViewPr>
  <p:slideViewPr>
    <p:cSldViewPr>
      <p:cViewPr>
        <p:scale>
          <a:sx n="90" d="100"/>
          <a:sy n="90" d="100"/>
        </p:scale>
        <p:origin x="-1234" y="-58"/>
      </p:cViewPr>
      <p:guideLst>
        <p:guide orient="horz" pos="2160"/>
        <p:guide pos="2880"/>
      </p:guideLst>
    </p:cSldViewPr>
  </p:slideViewPr>
  <p:notesTextViewPr>
    <p:cViewPr>
      <p:scale>
        <a:sx n="1" d="1"/>
        <a:sy n="1" d="1"/>
      </p:scale>
      <p:origin x="0" y="0"/>
    </p:cViewPr>
  </p:notesTextViewPr>
  <p:sorterViewPr>
    <p:cViewPr>
      <p:scale>
        <a:sx n="70" d="100"/>
        <a:sy n="70" d="100"/>
      </p:scale>
      <p:origin x="0" y="30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AA98EB2-F8B0-4181-B946-887658974E1A}" type="datetimeFigureOut">
              <a:rPr kumimoji="1" lang="ja-JP" altLang="en-US" smtClean="0"/>
              <a:t>2013/2/25</a:t>
            </a:fld>
            <a:endParaRPr kumimoji="1" lang="ja-JP" altLang="en-US"/>
          </a:p>
        </p:txBody>
      </p:sp>
      <p:sp>
        <p:nvSpPr>
          <p:cNvPr id="4" name="フッター プレースホルダー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fld id="{3E0988C5-6706-451B-9F14-45A7F3C81E3A}" type="slidenum">
              <a:rPr kumimoji="1" lang="ja-JP" altLang="en-US" smtClean="0"/>
              <a:t>‹#›</a:t>
            </a:fld>
            <a:endParaRPr kumimoji="1" lang="ja-JP" altLang="en-US"/>
          </a:p>
        </p:txBody>
      </p:sp>
    </p:spTree>
    <p:extLst>
      <p:ext uri="{BB962C8B-B14F-4D97-AF65-F5344CB8AC3E}">
        <p14:creationId xmlns:p14="http://schemas.microsoft.com/office/powerpoint/2010/main" val="799661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44F52206-B872-46FB-8F80-26F62E381E64}" type="datetimeFigureOut">
              <a:rPr kumimoji="1" lang="ja-JP" altLang="en-US" smtClean="0"/>
              <a:pPr/>
              <a:t>2013/2/25</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DC7485EB-C22A-4306-B67E-9BF293933E0E}" type="slidenum">
              <a:rPr kumimoji="1" lang="ja-JP" altLang="en-US" smtClean="0"/>
              <a:pPr/>
              <a:t>‹#›</a:t>
            </a:fld>
            <a:endParaRPr kumimoji="1" lang="ja-JP" altLang="en-US"/>
          </a:p>
        </p:txBody>
      </p:sp>
    </p:spTree>
    <p:extLst>
      <p:ext uri="{BB962C8B-B14F-4D97-AF65-F5344CB8AC3E}">
        <p14:creationId xmlns:p14="http://schemas.microsoft.com/office/powerpoint/2010/main" val="30793841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ノート プレースホルダ 2"/>
          <p:cNvSpPr>
            <a:spLocks noGrp="1"/>
          </p:cNvSpPr>
          <p:nvPr>
            <p:ph type="body" idx="1"/>
          </p:nvPr>
        </p:nvSpPr>
        <p:spPr>
          <a:noFill/>
        </p:spPr>
        <p:txBody>
          <a:bodyPr/>
          <a:lstStyle/>
          <a:p>
            <a:pPr eaLnBrk="1" hangingPunct="1">
              <a:spcBef>
                <a:spcPct val="0"/>
              </a:spcBef>
            </a:pPr>
            <a:endParaRPr lang="ja-JP" altLang="en-US" smtClean="0"/>
          </a:p>
        </p:txBody>
      </p:sp>
      <p:sp>
        <p:nvSpPr>
          <p:cNvPr id="104452"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1890FE12-3AF7-4BEA-9373-2D5709DDB40C}" type="slidenum">
              <a:rPr lang="ja-JP" altLang="en-US" smtClean="0">
                <a:latin typeface="Calibri" pitchFamily="34" charset="0"/>
              </a:rPr>
              <a:pPr eaLnBrk="1" fontAlgn="base" hangingPunct="1">
                <a:spcBef>
                  <a:spcPct val="0"/>
                </a:spcBef>
                <a:spcAft>
                  <a:spcPct val="0"/>
                </a:spcAft>
              </a:pPr>
              <a:t>1</a:t>
            </a:fld>
            <a:endParaRPr lang="en-US" altLang="ja-JP" smtClean="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http://law.e-gov.go.jp/htmldata/H10/H10HO114.html</a:t>
            </a:r>
            <a:endParaRPr kumimoji="1" lang="ja-JP" altLang="en-US" dirty="0"/>
          </a:p>
        </p:txBody>
      </p:sp>
      <p:sp>
        <p:nvSpPr>
          <p:cNvPr id="4" name="スライド番号プレースホルダー 3"/>
          <p:cNvSpPr>
            <a:spLocks noGrp="1"/>
          </p:cNvSpPr>
          <p:nvPr>
            <p:ph type="sldNum" sz="quarter" idx="10"/>
          </p:nvPr>
        </p:nvSpPr>
        <p:spPr/>
        <p:txBody>
          <a:bodyPr/>
          <a:lstStyle/>
          <a:p>
            <a:fld id="{DC7485EB-C22A-4306-B67E-9BF293933E0E}" type="slidenum">
              <a:rPr kumimoji="1" lang="ja-JP" altLang="en-US" smtClean="0"/>
              <a:pPr/>
              <a:t>12</a:t>
            </a:fld>
            <a:endParaRPr kumimoji="1" lang="ja-JP" altLang="en-US"/>
          </a:p>
        </p:txBody>
      </p:sp>
    </p:spTree>
    <p:extLst>
      <p:ext uri="{BB962C8B-B14F-4D97-AF65-F5344CB8AC3E}">
        <p14:creationId xmlns:p14="http://schemas.microsoft.com/office/powerpoint/2010/main" val="2902333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ノート プレースホルダ 2"/>
          <p:cNvSpPr>
            <a:spLocks noGrp="1"/>
          </p:cNvSpPr>
          <p:nvPr>
            <p:ph type="body" idx="1"/>
          </p:nvPr>
        </p:nvSpPr>
        <p:spPr/>
        <p:txBody>
          <a:bodyPr/>
          <a:lstStyle/>
          <a:p>
            <a:pPr eaLnBrk="1" hangingPunct="1">
              <a:spcBef>
                <a:spcPct val="0"/>
              </a:spcBef>
              <a:defRPr/>
            </a:pPr>
            <a:endParaRPr lang="ja-JP" altLang="en-US" dirty="0" smtClean="0"/>
          </a:p>
        </p:txBody>
      </p:sp>
      <p:sp>
        <p:nvSpPr>
          <p:cNvPr id="107524" name="スライド番号プレースホルダ 3"/>
          <p:cNvSpPr>
            <a:spLocks noGrp="1"/>
          </p:cNvSpPr>
          <p:nvPr>
            <p:ph type="sldNum" sz="quarter" idx="5"/>
          </p:nvPr>
        </p:nvSpPr>
        <p:spPr>
          <a:ln>
            <a:miter lim="800000"/>
            <a:headEnd/>
            <a:tailEnd/>
          </a:ln>
        </p:spPr>
        <p:txBody>
          <a:bodyPr/>
          <a:lstStyle/>
          <a:p>
            <a:pPr fontAlgn="base">
              <a:spcBef>
                <a:spcPct val="0"/>
              </a:spcBef>
              <a:spcAft>
                <a:spcPct val="0"/>
              </a:spcAft>
              <a:defRPr/>
            </a:pPr>
            <a:fld id="{3EA4D672-1A85-438A-A780-D98BA9DFE143}" type="slidenum">
              <a:rPr lang="ja-JP" altLang="en-US" smtClean="0"/>
              <a:pPr fontAlgn="base">
                <a:spcBef>
                  <a:spcPct val="0"/>
                </a:spcBef>
                <a:spcAft>
                  <a:spcPct val="0"/>
                </a:spcAft>
                <a:defRPr/>
              </a:pPr>
              <a:t>13</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ノート プレースホルダ 2"/>
          <p:cNvSpPr>
            <a:spLocks noGrp="1"/>
          </p:cNvSpPr>
          <p:nvPr>
            <p:ph type="body" idx="1"/>
          </p:nvPr>
        </p:nvSpPr>
        <p:spPr>
          <a:noFill/>
        </p:spPr>
        <p:txBody>
          <a:bodyPr/>
          <a:lstStyle/>
          <a:p>
            <a:pPr eaLnBrk="1" hangingPunct="1">
              <a:spcBef>
                <a:spcPct val="0"/>
              </a:spcBef>
            </a:pPr>
            <a:r>
              <a:rPr lang="ja-JP" altLang="en-US" sz="900" dirty="0" smtClean="0">
                <a:latin typeface="Meiryo UI" pitchFamily="50" charset="-128"/>
                <a:ea typeface="Meiryo UI" pitchFamily="50" charset="-128"/>
                <a:cs typeface="Meiryo UI" pitchFamily="50" charset="-128"/>
              </a:rPr>
              <a:t>参考：藤本秀士</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わかる身につく</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病原体・感染・免疫</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南山堂</a:t>
            </a:r>
            <a:r>
              <a:rPr lang="en-US" altLang="ja-JP" sz="900" dirty="0" smtClean="0">
                <a:latin typeface="Meiryo UI" pitchFamily="50" charset="-128"/>
                <a:ea typeface="Meiryo UI" pitchFamily="50" charset="-128"/>
                <a:cs typeface="Meiryo UI" pitchFamily="50" charset="-128"/>
              </a:rPr>
              <a:t>,2008</a:t>
            </a:r>
            <a:endParaRPr lang="ja-JP" altLang="en-US" sz="900" dirty="0">
              <a:latin typeface="Meiryo UI" pitchFamily="50" charset="-128"/>
              <a:ea typeface="Meiryo UI" pitchFamily="50" charset="-128"/>
              <a:cs typeface="Meiryo UI" pitchFamily="50" charset="-128"/>
            </a:endParaRPr>
          </a:p>
        </p:txBody>
      </p:sp>
      <p:sp>
        <p:nvSpPr>
          <p:cNvPr id="106500"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74D5CF10-C65E-469D-960D-BC8B79D93B90}" type="slidenum">
              <a:rPr lang="ja-JP" altLang="en-US" smtClean="0">
                <a:latin typeface="Calibri" pitchFamily="34" charset="0"/>
              </a:rPr>
              <a:pPr eaLnBrk="1" fontAlgn="base" hangingPunct="1">
                <a:spcBef>
                  <a:spcPct val="0"/>
                </a:spcBef>
                <a:spcAft>
                  <a:spcPct val="0"/>
                </a:spcAft>
              </a:pPr>
              <a:t>2</a:t>
            </a:fld>
            <a:endParaRPr lang="en-US" altLang="ja-JP" dirty="0"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ノート プレースホルダ 2"/>
          <p:cNvSpPr>
            <a:spLocks noGrp="1"/>
          </p:cNvSpPr>
          <p:nvPr>
            <p:ph type="body" idx="1"/>
          </p:nvPr>
        </p:nvSpPr>
        <p:spPr>
          <a:noFill/>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Meiryo UI" pitchFamily="50" charset="-128"/>
                <a:ea typeface="Meiryo UI" pitchFamily="50" charset="-128"/>
                <a:cs typeface="Meiryo UI" pitchFamily="50" charset="-128"/>
              </a:rPr>
              <a:t>参考：藤本秀士</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わかる身につく</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病原体・感染・免疫</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南山堂</a:t>
            </a:r>
            <a:r>
              <a:rPr lang="en-US" altLang="ja-JP" sz="1200" dirty="0" smtClean="0">
                <a:latin typeface="Meiryo UI" pitchFamily="50" charset="-128"/>
                <a:ea typeface="Meiryo UI" pitchFamily="50" charset="-128"/>
                <a:cs typeface="Meiryo UI" pitchFamily="50" charset="-128"/>
              </a:rPr>
              <a:t>,2008</a:t>
            </a:r>
            <a:endParaRPr lang="ja-JP" altLang="en-US" sz="1200" dirty="0" smtClean="0">
              <a:latin typeface="Meiryo UI" pitchFamily="50" charset="-128"/>
              <a:ea typeface="Meiryo UI" pitchFamily="50" charset="-128"/>
              <a:cs typeface="Meiryo UI" pitchFamily="50" charset="-128"/>
            </a:endParaRPr>
          </a:p>
          <a:p>
            <a:pPr eaLnBrk="1" hangingPunct="1">
              <a:spcBef>
                <a:spcPct val="0"/>
              </a:spcBef>
            </a:pPr>
            <a:endParaRPr lang="ja-JP" altLang="en-US" dirty="0" smtClean="0"/>
          </a:p>
        </p:txBody>
      </p:sp>
      <p:sp>
        <p:nvSpPr>
          <p:cNvPr id="108548"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4047C6C1-7B6A-4C7D-86DB-FAC9486A0E8C}" type="slidenum">
              <a:rPr lang="ja-JP" altLang="en-US" smtClean="0">
                <a:latin typeface="Calibri" pitchFamily="34" charset="0"/>
              </a:rPr>
              <a:pPr eaLnBrk="1" fontAlgn="base" hangingPunct="1">
                <a:spcBef>
                  <a:spcPct val="0"/>
                </a:spcBef>
                <a:spcAft>
                  <a:spcPct val="0"/>
                </a:spcAft>
              </a:pPr>
              <a:t>3</a:t>
            </a:fld>
            <a:endParaRPr lang="en-US" altLang="ja-JP" dirty="0"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ノート プレースホルダ 2"/>
          <p:cNvSpPr>
            <a:spLocks noGrp="1"/>
          </p:cNvSpPr>
          <p:nvPr>
            <p:ph type="body" idx="1"/>
          </p:nvPr>
        </p:nvSpPr>
        <p:spPr>
          <a:noFill/>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ja-JP" altLang="en-US" sz="1200" dirty="0" smtClean="0">
                <a:latin typeface="Meiryo UI" pitchFamily="50" charset="-128"/>
                <a:ea typeface="Meiryo UI" pitchFamily="50" charset="-128"/>
                <a:cs typeface="Meiryo UI" pitchFamily="50" charset="-128"/>
              </a:rPr>
              <a:t>参考：藤本秀士</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わかる身につく</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病原体・感染・免疫</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南山堂</a:t>
            </a:r>
            <a:r>
              <a:rPr lang="en-US" altLang="ja-JP" sz="1200" dirty="0" smtClean="0">
                <a:latin typeface="Meiryo UI" pitchFamily="50" charset="-128"/>
                <a:ea typeface="Meiryo UI" pitchFamily="50" charset="-128"/>
                <a:cs typeface="Meiryo UI" pitchFamily="50" charset="-128"/>
              </a:rPr>
              <a:t>,2008</a:t>
            </a:r>
            <a:endParaRPr lang="ja-JP" altLang="en-US" sz="1200" dirty="0" smtClean="0">
              <a:latin typeface="Meiryo UI" pitchFamily="50" charset="-128"/>
              <a:ea typeface="Meiryo UI" pitchFamily="50" charset="-128"/>
              <a:cs typeface="Meiryo UI" pitchFamily="50" charset="-128"/>
            </a:endParaRPr>
          </a:p>
        </p:txBody>
      </p:sp>
      <p:sp>
        <p:nvSpPr>
          <p:cNvPr id="107524"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3BB32C8B-BF3D-4FA9-8AAA-4466A7275049}" type="slidenum">
              <a:rPr lang="ja-JP" altLang="en-US" smtClean="0">
                <a:latin typeface="Calibri" pitchFamily="34" charset="0"/>
              </a:rPr>
              <a:pPr eaLnBrk="1" fontAlgn="base" hangingPunct="1">
                <a:spcBef>
                  <a:spcPct val="0"/>
                </a:spcBef>
                <a:spcAft>
                  <a:spcPct val="0"/>
                </a:spcAft>
              </a:pPr>
              <a:t>4</a:t>
            </a:fld>
            <a:endParaRPr lang="en-US" altLang="ja-JP" dirty="0" smtClean="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ノート プレースホルダ 2"/>
          <p:cNvSpPr>
            <a:spLocks noGrp="1"/>
          </p:cNvSpPr>
          <p:nvPr>
            <p:ph type="body" idx="1"/>
          </p:nvPr>
        </p:nvSpPr>
        <p:spPr>
          <a:noFill/>
        </p:spPr>
        <p:txBody>
          <a:bodyPr/>
          <a:lstStyle/>
          <a:p>
            <a:pPr eaLnBrk="1" hangingPunct="1">
              <a:spcBef>
                <a:spcPct val="0"/>
              </a:spcBef>
            </a:pPr>
            <a:endParaRPr lang="ja-JP" altLang="en-US" dirty="0" smtClean="0"/>
          </a:p>
        </p:txBody>
      </p:sp>
      <p:sp>
        <p:nvSpPr>
          <p:cNvPr id="110596"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9224B739-11E9-4CED-A50B-E78F9E5CA429}" type="slidenum">
              <a:rPr lang="ja-JP" altLang="en-US" smtClean="0">
                <a:latin typeface="Calibri" pitchFamily="34" charset="0"/>
              </a:rPr>
              <a:pPr eaLnBrk="1" fontAlgn="base" hangingPunct="1">
                <a:spcBef>
                  <a:spcPct val="0"/>
                </a:spcBef>
                <a:spcAft>
                  <a:spcPct val="0"/>
                </a:spcAft>
              </a:pPr>
              <a:t>5</a:t>
            </a:fld>
            <a:endParaRPr lang="en-US" altLang="ja-JP" dirty="0"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ノート プレースホルダ 2"/>
          <p:cNvSpPr>
            <a:spLocks noGrp="1"/>
          </p:cNvSpPr>
          <p:nvPr>
            <p:ph type="body" idx="1"/>
          </p:nvPr>
        </p:nvSpPr>
        <p:spPr>
          <a:noFill/>
        </p:spPr>
        <p:txBody>
          <a:bodyPr/>
          <a:lstStyle/>
          <a:p>
            <a:pPr defTabSz="920298" eaLnBrk="1" hangingPunct="1">
              <a:spcBef>
                <a:spcPct val="0"/>
              </a:spcBef>
            </a:pPr>
            <a:r>
              <a:rPr lang="ja-JP" altLang="en-US" dirty="0" smtClean="0"/>
              <a:t>国立国際医療研究センター</a:t>
            </a:r>
            <a:endParaRPr lang="en-US" altLang="ja-JP" dirty="0" smtClean="0"/>
          </a:p>
          <a:p>
            <a:pPr defTabSz="920298" eaLnBrk="1" hangingPunct="1">
              <a:spcBef>
                <a:spcPct val="0"/>
              </a:spcBef>
            </a:pPr>
            <a:r>
              <a:rPr lang="en-US" altLang="ja-JP" dirty="0" smtClean="0"/>
              <a:t>http://www.ncgm.go.jp/dcc/disease/index.html</a:t>
            </a:r>
            <a:endParaRPr lang="ja-JP" altLang="en-US" dirty="0" smtClean="0"/>
          </a:p>
        </p:txBody>
      </p:sp>
      <p:sp>
        <p:nvSpPr>
          <p:cNvPr id="111620" name="スライド番号プレースホルダ 3"/>
          <p:cNvSpPr txBox="1">
            <a:spLocks noGrp="1"/>
          </p:cNvSpPr>
          <p:nvPr/>
        </p:nvSpPr>
        <p:spPr bwMode="auto">
          <a:xfrm>
            <a:off x="3816351" y="9374348"/>
            <a:ext cx="2917825" cy="49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0" tIns="46099" rIns="92200" bIns="46099" anchor="b"/>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fld id="{6621C40C-0D83-4101-B0BB-799B181245F2}" type="slidenum">
              <a:rPr lang="ja-JP" altLang="en-US" sz="1200">
                <a:latin typeface="Calibri" pitchFamily="34" charset="0"/>
              </a:rPr>
              <a:pPr algn="r" eaLnBrk="1" hangingPunct="1"/>
              <a:t>6</a:t>
            </a:fld>
            <a:endParaRPr lang="en-US" altLang="ja-JP" sz="1200" dirty="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ノート プレースホルダ 2"/>
          <p:cNvSpPr>
            <a:spLocks noGrp="1"/>
          </p:cNvSpPr>
          <p:nvPr>
            <p:ph type="body" idx="1"/>
          </p:nvPr>
        </p:nvSpPr>
        <p:spPr>
          <a:noFill/>
        </p:spPr>
        <p:txBody>
          <a:bodyPr/>
          <a:lstStyle/>
          <a:p>
            <a:pPr eaLnBrk="1" hangingPunct="1">
              <a:spcBef>
                <a:spcPct val="0"/>
              </a:spcBef>
            </a:pPr>
            <a:endParaRPr lang="ja-JP" altLang="en-US" smtClean="0"/>
          </a:p>
        </p:txBody>
      </p:sp>
      <p:sp>
        <p:nvSpPr>
          <p:cNvPr id="112644" name="スライド番号プレースホルダ 3"/>
          <p:cNvSpPr txBox="1">
            <a:spLocks noGrp="1"/>
          </p:cNvSpPr>
          <p:nvPr/>
        </p:nvSpPr>
        <p:spPr bwMode="auto">
          <a:xfrm>
            <a:off x="3816351" y="9374348"/>
            <a:ext cx="2917825" cy="49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0" tIns="46099" rIns="92200" bIns="46099" anchor="b"/>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fld id="{583FB50A-A8DC-45B6-8046-F1AB9A0B7A9A}" type="slidenum">
              <a:rPr lang="ja-JP" altLang="en-US" sz="1200">
                <a:latin typeface="Calibri" pitchFamily="34" charset="0"/>
              </a:rPr>
              <a:pPr algn="r" eaLnBrk="1" hangingPunct="1"/>
              <a:t>7</a:t>
            </a:fld>
            <a:endParaRPr lang="en-US" altLang="ja-JP"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ノート プレースホルダ 2"/>
          <p:cNvSpPr>
            <a:spLocks noGrp="1"/>
          </p:cNvSpPr>
          <p:nvPr>
            <p:ph type="body" idx="1"/>
          </p:nvPr>
        </p:nvSpPr>
        <p:spPr>
          <a:noFill/>
        </p:spPr>
        <p:txBody>
          <a:bodyPr/>
          <a:lstStyle/>
          <a:p>
            <a:pPr eaLnBrk="1" hangingPunct="1">
              <a:spcBef>
                <a:spcPct val="0"/>
              </a:spcBef>
            </a:pPr>
            <a:endParaRPr lang="ja-JP" altLang="en-US" dirty="0" smtClean="0"/>
          </a:p>
        </p:txBody>
      </p:sp>
      <p:sp>
        <p:nvSpPr>
          <p:cNvPr id="114692"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0F1565F8-05D7-41C3-A64F-A15EE9492C06}" type="slidenum">
              <a:rPr lang="ja-JP" altLang="en-US" smtClean="0">
                <a:latin typeface="Calibri" pitchFamily="34" charset="0"/>
              </a:rPr>
              <a:pPr eaLnBrk="1" fontAlgn="base" hangingPunct="1">
                <a:spcBef>
                  <a:spcPct val="0"/>
                </a:spcBef>
                <a:spcAft>
                  <a:spcPct val="0"/>
                </a:spcAft>
              </a:pPr>
              <a:t>8</a:t>
            </a:fld>
            <a:endParaRPr lang="en-US" altLang="ja-JP" smtClean="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 2"/>
          <p:cNvSpPr>
            <a:spLocks noGrp="1"/>
          </p:cNvSpPr>
          <p:nvPr>
            <p:ph type="body" idx="1"/>
          </p:nvPr>
        </p:nvSpPr>
        <p:spPr/>
        <p:txBody>
          <a:bodyPr/>
          <a:lstStyle/>
          <a:p>
            <a:pPr eaLnBrk="1" fontAlgn="auto" hangingPunct="1">
              <a:spcBef>
                <a:spcPts val="0"/>
              </a:spcBef>
              <a:spcAft>
                <a:spcPts val="0"/>
              </a:spcAft>
              <a:defRPr/>
            </a:pPr>
            <a:endParaRPr lang="ja-JP" altLang="en-US" dirty="0"/>
          </a:p>
        </p:txBody>
      </p:sp>
      <p:sp>
        <p:nvSpPr>
          <p:cNvPr id="116740"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86C06375-6BDF-4E28-802C-5DCB2DCFCFF9}" type="slidenum">
              <a:rPr lang="ja-JP" altLang="en-US" smtClean="0">
                <a:latin typeface="Calibri" pitchFamily="34" charset="0"/>
              </a:rPr>
              <a:pPr eaLnBrk="1" fontAlgn="base" hangingPunct="1">
                <a:spcBef>
                  <a:spcPct val="0"/>
                </a:spcBef>
                <a:spcAft>
                  <a:spcPct val="0"/>
                </a:spcAft>
              </a:pPr>
              <a:t>10</a:t>
            </a:fld>
            <a:endParaRPr lang="en-US" altLang="ja-JP"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6272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84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319149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3230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089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418979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413523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705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6877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362086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157582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3"/>
          <p:cNvSpPr>
            <a:spLocks noGrp="1"/>
          </p:cNvSpPr>
          <p:nvPr>
            <p:ph type="title"/>
          </p:nvPr>
        </p:nvSpPr>
        <p:spPr>
          <a:xfrm>
            <a:off x="0" y="260648"/>
            <a:ext cx="9144000" cy="864096"/>
          </a:xfrm>
        </p:spPr>
        <p:txBody>
          <a:bodyPr anchor="b">
            <a:noAutofit/>
          </a:bodyPr>
          <a:lstStyle/>
          <a:p>
            <a:pPr eaLnBrk="1" hangingPunct="1">
              <a:lnSpc>
                <a:spcPct val="150000"/>
              </a:lnSpc>
            </a:pPr>
            <a:r>
              <a:rPr lang="en-US" altLang="ja-JP" b="1" dirty="0" smtClean="0">
                <a:latin typeface="+mn-ea"/>
                <a:ea typeface="+mn-ea"/>
                <a:cs typeface="Meiryo UI" pitchFamily="50" charset="-128"/>
              </a:rPr>
              <a:t>1) </a:t>
            </a:r>
            <a:r>
              <a:rPr lang="ja-JP" altLang="en-US" b="1" dirty="0" smtClean="0">
                <a:latin typeface="+mn-ea"/>
                <a:ea typeface="+mn-ea"/>
                <a:cs typeface="Meiryo UI" pitchFamily="50" charset="-128"/>
              </a:rPr>
              <a:t>入門編</a:t>
            </a:r>
            <a:endParaRPr lang="ja-JP" altLang="en-US" dirty="0" smtClean="0">
              <a:latin typeface="+mn-ea"/>
              <a:ea typeface="+mn-ea"/>
              <a:cs typeface="Meiryo UI" pitchFamily="50" charset="-128"/>
            </a:endParaRPr>
          </a:p>
        </p:txBody>
      </p:sp>
      <p:sp>
        <p:nvSpPr>
          <p:cNvPr id="3" name="コンテンツ プレースホルダー 3"/>
          <p:cNvSpPr txBox="1">
            <a:spLocks/>
          </p:cNvSpPr>
          <p:nvPr/>
        </p:nvSpPr>
        <p:spPr>
          <a:xfrm>
            <a:off x="755576" y="2060848"/>
            <a:ext cx="7776864" cy="4176464"/>
          </a:xfrm>
          <a:prstGeom prst="rect">
            <a:avLst/>
          </a:prstGeom>
        </p:spPr>
        <p:txBody>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eaLnBrk="1" hangingPunct="1"/>
            <a:r>
              <a:rPr lang="ja-JP" altLang="en-US" sz="3600" dirty="0" smtClean="0">
                <a:latin typeface="+mn-ea"/>
                <a:cs typeface="Meiryo UI" pitchFamily="50" charset="-128"/>
              </a:rPr>
              <a:t>感染症とは？</a:t>
            </a:r>
          </a:p>
          <a:p>
            <a:pPr eaLnBrk="1" hangingPunct="1"/>
            <a:r>
              <a:rPr lang="ja-JP" altLang="en-US" sz="3600" dirty="0" smtClean="0">
                <a:latin typeface="+mn-ea"/>
                <a:cs typeface="Meiryo UI" pitchFamily="50" charset="-128"/>
              </a:rPr>
              <a:t>感染源と感染経路</a:t>
            </a:r>
            <a:endParaRPr lang="en-US" altLang="ja-JP" sz="3600" dirty="0" smtClean="0">
              <a:latin typeface="+mn-ea"/>
              <a:cs typeface="Meiryo UI" pitchFamily="50" charset="-128"/>
            </a:endParaRPr>
          </a:p>
          <a:p>
            <a:pPr eaLnBrk="1" hangingPunct="1"/>
            <a:r>
              <a:rPr lang="ja-JP" altLang="en-US" sz="3600" dirty="0" smtClean="0">
                <a:latin typeface="+mn-ea"/>
                <a:cs typeface="Meiryo UI" pitchFamily="50" charset="-128"/>
              </a:rPr>
              <a:t>輸入感染症と人類を脅かす感染症</a:t>
            </a:r>
          </a:p>
          <a:p>
            <a:pPr eaLnBrk="1" hangingPunct="1"/>
            <a:r>
              <a:rPr lang="ja-JP" altLang="en-US" sz="3600" dirty="0" smtClean="0">
                <a:latin typeface="+mn-ea"/>
                <a:cs typeface="Meiryo UI" pitchFamily="50" charset="-128"/>
              </a:rPr>
              <a:t>感染症対策の法律（感染症法、新型インフルエンザ等対策特別措置法）</a:t>
            </a:r>
          </a:p>
        </p:txBody>
      </p:sp>
      <p:sp>
        <p:nvSpPr>
          <p:cNvPr id="2" name="正方形/長方形 1"/>
          <p:cNvSpPr/>
          <p:nvPr/>
        </p:nvSpPr>
        <p:spPr>
          <a:xfrm>
            <a:off x="0" y="1095127"/>
            <a:ext cx="9144000" cy="584775"/>
          </a:xfrm>
          <a:prstGeom prst="rect">
            <a:avLst/>
          </a:prstGeom>
        </p:spPr>
        <p:txBody>
          <a:bodyPr wrap="square">
            <a:spAutoFit/>
          </a:bodyPr>
          <a:lstStyle/>
          <a:p>
            <a:pPr algn="ctr"/>
            <a:r>
              <a:rPr lang="ja-JP" altLang="en-US" sz="3200" dirty="0">
                <a:latin typeface="+mn-ea"/>
                <a:cs typeface="Meiryo UI" pitchFamily="50" charset="-128"/>
              </a:rPr>
              <a:t>～感染症に</a:t>
            </a:r>
            <a:r>
              <a:rPr lang="ja-JP" altLang="en-US" sz="3200" dirty="0" smtClean="0">
                <a:latin typeface="+mn-ea"/>
                <a:cs typeface="Meiryo UI" pitchFamily="50" charset="-128"/>
              </a:rPr>
              <a:t>ついて</a:t>
            </a:r>
            <a:r>
              <a:rPr lang="ja-JP" altLang="en-US" sz="3200" dirty="0">
                <a:latin typeface="+mn-ea"/>
                <a:cs typeface="Meiryo UI" pitchFamily="50" charset="-128"/>
              </a:rPr>
              <a:t>知る</a:t>
            </a:r>
            <a:r>
              <a:rPr lang="ja-JP" altLang="en-US" sz="3200" dirty="0" smtClean="0">
                <a:latin typeface="+mn-ea"/>
                <a:cs typeface="Meiryo UI" pitchFamily="50" charset="-128"/>
              </a:rPr>
              <a:t>～</a:t>
            </a:r>
            <a:endParaRPr lang="ja-JP" altLang="en-US" sz="3200" dirty="0">
              <a:latin typeface="+mn-ea"/>
            </a:endParaRPr>
          </a:p>
        </p:txBody>
      </p:sp>
      <p:cxnSp>
        <p:nvCxnSpPr>
          <p:cNvPr id="6" name="直線コネクタ 5"/>
          <p:cNvCxnSpPr/>
          <p:nvPr/>
        </p:nvCxnSpPr>
        <p:spPr>
          <a:xfrm>
            <a:off x="1187624" y="1702947"/>
            <a:ext cx="67687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17748" y="5661248"/>
            <a:ext cx="9108504" cy="1723549"/>
          </a:xfrm>
          <a:prstGeom prst="rect">
            <a:avLst/>
          </a:prstGeom>
        </p:spPr>
        <p:txBody>
          <a:bodyPr wrap="square">
            <a:spAutoFit/>
          </a:bodyPr>
          <a:lstStyle/>
          <a:p>
            <a:r>
              <a:rPr lang="ja-JP" altLang="en-US" dirty="0">
                <a:latin typeface="+mn-ea"/>
                <a:cs typeface="Meiryo UI" pitchFamily="50" charset="-128"/>
              </a:rPr>
              <a:t>平成</a:t>
            </a:r>
            <a:r>
              <a:rPr lang="en-US" altLang="ja-JP" dirty="0">
                <a:latin typeface="+mn-ea"/>
                <a:cs typeface="Meiryo UI" pitchFamily="50" charset="-128"/>
              </a:rPr>
              <a:t>24</a:t>
            </a:r>
            <a:r>
              <a:rPr lang="ja-JP" altLang="en-US" dirty="0">
                <a:latin typeface="+mn-ea"/>
                <a:cs typeface="Meiryo UI" pitchFamily="50" charset="-128"/>
              </a:rPr>
              <a:t>年度厚生労働科学研究費補助</a:t>
            </a:r>
            <a:r>
              <a:rPr lang="ja-JP" altLang="en-US" dirty="0" smtClean="0">
                <a:latin typeface="+mn-ea"/>
                <a:cs typeface="Meiryo UI" pitchFamily="50" charset="-128"/>
              </a:rPr>
              <a:t>金</a:t>
            </a:r>
            <a:r>
              <a:rPr lang="ja-JP" altLang="en-US" dirty="0">
                <a:latin typeface="+mn-ea"/>
                <a:cs typeface="Meiryo UI" pitchFamily="50" charset="-128"/>
              </a:rPr>
              <a:t>　</a:t>
            </a:r>
            <a:r>
              <a:rPr lang="ja-JP" altLang="en-US" dirty="0" smtClean="0">
                <a:latin typeface="+mn-ea"/>
                <a:cs typeface="Meiryo UI" pitchFamily="50" charset="-128"/>
              </a:rPr>
              <a:t>新型</a:t>
            </a:r>
            <a:r>
              <a:rPr lang="ja-JP" altLang="en-US" dirty="0">
                <a:latin typeface="+mn-ea"/>
                <a:cs typeface="Meiryo UI" pitchFamily="50" charset="-128"/>
              </a:rPr>
              <a:t>インフルエンザ発生時の公衆衛生対策の再構築に関する</a:t>
            </a:r>
            <a:r>
              <a:rPr lang="ja-JP" altLang="en-US" dirty="0" smtClean="0">
                <a:latin typeface="+mn-ea"/>
                <a:cs typeface="Meiryo UI" pitchFamily="50" charset="-128"/>
              </a:rPr>
              <a:t>研究分担</a:t>
            </a:r>
            <a:r>
              <a:rPr lang="ja-JP" altLang="en-US" dirty="0">
                <a:latin typeface="+mn-ea"/>
                <a:cs typeface="Meiryo UI" pitchFamily="50" charset="-128"/>
              </a:rPr>
              <a:t>研究者：北里大学医学部公衆衛生学　和田耕治</a:t>
            </a:r>
          </a:p>
          <a:p>
            <a:r>
              <a:rPr lang="ja-JP" altLang="en-US" dirty="0" smtClean="0">
                <a:latin typeface="+mn-ea"/>
                <a:cs typeface="Meiryo UI" pitchFamily="50" charset="-128"/>
              </a:rPr>
              <a:t>都道府県</a:t>
            </a:r>
            <a:r>
              <a:rPr lang="ja-JP" altLang="en-US" dirty="0">
                <a:latin typeface="+mn-ea"/>
                <a:cs typeface="Meiryo UI" pitchFamily="50" charset="-128"/>
              </a:rPr>
              <a:t>・市町村担当者を対象と</a:t>
            </a:r>
            <a:r>
              <a:rPr lang="ja-JP" altLang="en-US" dirty="0" smtClean="0">
                <a:latin typeface="+mn-ea"/>
                <a:cs typeface="Meiryo UI" pitchFamily="50" charset="-128"/>
              </a:rPr>
              <a:t>した新型</a:t>
            </a:r>
            <a:r>
              <a:rPr lang="ja-JP" altLang="en-US" dirty="0">
                <a:latin typeface="+mn-ea"/>
                <a:cs typeface="Meiryo UI" pitchFamily="50" charset="-128"/>
              </a:rPr>
              <a:t>インフルエンザ等対策特別措置法に</a:t>
            </a:r>
            <a:r>
              <a:rPr lang="en-US" altLang="ja-JP" dirty="0">
                <a:latin typeface="+mn-ea"/>
                <a:cs typeface="Meiryo UI" pitchFamily="50" charset="-128"/>
              </a:rPr>
              <a:t/>
            </a:r>
            <a:br>
              <a:rPr lang="en-US" altLang="ja-JP" dirty="0">
                <a:latin typeface="+mn-ea"/>
                <a:cs typeface="Meiryo UI" pitchFamily="50" charset="-128"/>
              </a:rPr>
            </a:br>
            <a:r>
              <a:rPr lang="ja-JP" altLang="en-US" dirty="0">
                <a:latin typeface="+mn-ea"/>
                <a:cs typeface="Meiryo UI" pitchFamily="50" charset="-128"/>
              </a:rPr>
              <a:t>対応するための医学的・公衆衛生学的</a:t>
            </a:r>
            <a:r>
              <a:rPr lang="ja-JP" altLang="en-US" dirty="0" smtClean="0">
                <a:latin typeface="+mn-ea"/>
                <a:cs typeface="Meiryo UI" pitchFamily="50" charset="-128"/>
              </a:rPr>
              <a:t>知識　平成</a:t>
            </a:r>
            <a:r>
              <a:rPr lang="en-US" altLang="ja-JP" dirty="0" smtClean="0">
                <a:latin typeface="+mn-ea"/>
                <a:cs typeface="Meiryo UI" pitchFamily="50" charset="-128"/>
              </a:rPr>
              <a:t>25</a:t>
            </a:r>
            <a:r>
              <a:rPr lang="ja-JP" altLang="en-US" dirty="0" smtClean="0">
                <a:latin typeface="+mn-ea"/>
                <a:cs typeface="Meiryo UI" pitchFamily="50" charset="-128"/>
              </a:rPr>
              <a:t>年</a:t>
            </a:r>
            <a:r>
              <a:rPr lang="en-US" altLang="ja-JP" dirty="0" smtClean="0">
                <a:latin typeface="+mn-ea"/>
                <a:cs typeface="Meiryo UI" pitchFamily="50" charset="-128"/>
              </a:rPr>
              <a:t>1</a:t>
            </a:r>
            <a:r>
              <a:rPr lang="ja-JP" altLang="en-US" dirty="0" smtClean="0">
                <a:latin typeface="+mn-ea"/>
                <a:cs typeface="Meiryo UI" pitchFamily="50" charset="-128"/>
              </a:rPr>
              <a:t>月</a:t>
            </a:r>
            <a:r>
              <a:rPr lang="en-US" altLang="ja-JP" dirty="0" smtClean="0">
                <a:latin typeface="+mn-ea"/>
                <a:cs typeface="Meiryo UI" pitchFamily="50" charset="-128"/>
              </a:rPr>
              <a:t>8</a:t>
            </a:r>
            <a:r>
              <a:rPr lang="ja-JP" altLang="en-US" dirty="0" smtClean="0">
                <a:latin typeface="+mn-ea"/>
                <a:cs typeface="Meiryo UI" pitchFamily="50" charset="-128"/>
              </a:rPr>
              <a:t>日作成</a:t>
            </a:r>
            <a:endParaRPr lang="en-US" altLang="ja-JP" dirty="0" smtClean="0">
              <a:latin typeface="+mn-ea"/>
              <a:cs typeface="Meiryo UI" pitchFamily="50" charset="-128"/>
            </a:endParaRPr>
          </a:p>
          <a:p>
            <a:r>
              <a:rPr lang="en-US" altLang="ja-JP" sz="1600" dirty="0">
                <a:latin typeface="+mn-ea"/>
                <a:cs typeface="Meiryo UI" pitchFamily="50" charset="-128"/>
              </a:rPr>
              <a:t/>
            </a:r>
            <a:br>
              <a:rPr lang="en-US" altLang="ja-JP" sz="1600" dirty="0">
                <a:latin typeface="+mn-ea"/>
                <a:cs typeface="Meiryo UI" pitchFamily="50" charset="-128"/>
              </a:rPr>
            </a:br>
            <a:endParaRPr lang="ja-JP" altLang="en-US" dirty="0"/>
          </a:p>
        </p:txBody>
      </p:sp>
    </p:spTree>
    <p:extLst>
      <p:ext uri="{BB962C8B-B14F-4D97-AF65-F5344CB8AC3E}">
        <p14:creationId xmlns:p14="http://schemas.microsoft.com/office/powerpoint/2010/main" val="3437593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0" y="130721"/>
            <a:ext cx="9143999" cy="561975"/>
          </a:xfrm>
        </p:spPr>
        <p:txBody>
          <a:bodyPr anchor="t">
            <a:noAutofit/>
          </a:bodyPr>
          <a:lstStyle/>
          <a:p>
            <a:pPr eaLnBrk="1" hangingPunct="1"/>
            <a:r>
              <a:rPr lang="ja-JP" altLang="en-US" sz="3200" dirty="0" smtClean="0">
                <a:latin typeface="+mn-ea"/>
                <a:ea typeface="+mn-ea"/>
                <a:cs typeface="Meiryo UI" pitchFamily="50" charset="-128"/>
              </a:rPr>
              <a:t>新型インフルエンザ等対策特別措置法（特措法）</a:t>
            </a:r>
          </a:p>
        </p:txBody>
      </p:sp>
      <p:sp>
        <p:nvSpPr>
          <p:cNvPr id="16387" name="正方形/長方形 2"/>
          <p:cNvSpPr>
            <a:spLocks noChangeArrowheads="1"/>
          </p:cNvSpPr>
          <p:nvPr/>
        </p:nvSpPr>
        <p:spPr bwMode="auto">
          <a:xfrm>
            <a:off x="4067944" y="620688"/>
            <a:ext cx="50405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ja-JP" altLang="en-US" sz="2000" b="1" dirty="0">
                <a:latin typeface="+mn-ea"/>
                <a:cs typeface="Meiryo UI" pitchFamily="50" charset="-128"/>
              </a:rPr>
              <a:t>公布：平成２４年５月１１日　</a:t>
            </a:r>
            <a:r>
              <a:rPr lang="en-US" altLang="ja-JP" sz="2000" b="1" dirty="0">
                <a:latin typeface="+mn-ea"/>
                <a:cs typeface="Meiryo UI" pitchFamily="50" charset="-128"/>
              </a:rPr>
              <a:t>1</a:t>
            </a:r>
            <a:r>
              <a:rPr lang="ja-JP" altLang="en-US" sz="2000" b="1" dirty="0">
                <a:latin typeface="+mn-ea"/>
                <a:cs typeface="Meiryo UI" pitchFamily="50" charset="-128"/>
              </a:rPr>
              <a:t>年以内施行</a:t>
            </a:r>
          </a:p>
        </p:txBody>
      </p:sp>
      <p:sp>
        <p:nvSpPr>
          <p:cNvPr id="16388" name="正方形/長方形 3"/>
          <p:cNvSpPr>
            <a:spLocks noChangeArrowheads="1"/>
          </p:cNvSpPr>
          <p:nvPr/>
        </p:nvSpPr>
        <p:spPr bwMode="auto">
          <a:xfrm>
            <a:off x="250824" y="1040110"/>
            <a:ext cx="8713663" cy="1200329"/>
          </a:xfrm>
          <a:prstGeom prst="rect">
            <a:avLst/>
          </a:prstGeom>
          <a:noFill/>
          <a:ln w="28575">
            <a:solidFill>
              <a:srgbClr val="0070C0"/>
            </a:solidFill>
            <a:prstDash val="sys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r>
              <a:rPr lang="ja-JP" altLang="en-US" sz="2400" dirty="0" smtClean="0">
                <a:latin typeface="+mn-ea"/>
                <a:cs typeface="Meiryo UI" pitchFamily="50" charset="-128"/>
              </a:rPr>
              <a:t>目的：病原性</a:t>
            </a:r>
            <a:r>
              <a:rPr lang="ja-JP" altLang="en-US" sz="2400" dirty="0">
                <a:latin typeface="+mn-ea"/>
                <a:cs typeface="Meiryo UI" pitchFamily="50" charset="-128"/>
              </a:rPr>
              <a:t>の高い新型インフルエンザや同様な危険性の</a:t>
            </a:r>
            <a:r>
              <a:rPr lang="ja-JP" altLang="en-US" sz="2400" dirty="0" smtClean="0">
                <a:latin typeface="+mn-ea"/>
                <a:cs typeface="Meiryo UI" pitchFamily="50" charset="-128"/>
              </a:rPr>
              <a:t>ある　新感染症（等）に</a:t>
            </a:r>
            <a:r>
              <a:rPr lang="ja-JP" altLang="en-US" sz="2400" dirty="0">
                <a:latin typeface="+mn-ea"/>
                <a:cs typeface="Meiryo UI" pitchFamily="50" charset="-128"/>
              </a:rPr>
              <a:t>対して</a:t>
            </a:r>
            <a:r>
              <a:rPr lang="ja-JP" altLang="en-US" sz="2400" dirty="0" smtClean="0">
                <a:latin typeface="+mn-ea"/>
                <a:cs typeface="Meiryo UI" pitchFamily="50" charset="-128"/>
              </a:rPr>
              <a:t>、国民</a:t>
            </a:r>
            <a:r>
              <a:rPr lang="ja-JP" altLang="en-US" sz="2400" dirty="0">
                <a:latin typeface="+mn-ea"/>
                <a:cs typeface="Meiryo UI" pitchFamily="50" charset="-128"/>
              </a:rPr>
              <a:t>の生命・健康を保護し、国民生活</a:t>
            </a:r>
            <a:r>
              <a:rPr lang="ja-JP" altLang="en-US" sz="2400" dirty="0" smtClean="0">
                <a:latin typeface="+mn-ea"/>
                <a:cs typeface="Meiryo UI" pitchFamily="50" charset="-128"/>
              </a:rPr>
              <a:t>・　国民</a:t>
            </a:r>
            <a:r>
              <a:rPr lang="ja-JP" altLang="en-US" sz="2400" dirty="0">
                <a:latin typeface="+mn-ea"/>
                <a:cs typeface="Meiryo UI" pitchFamily="50" charset="-128"/>
              </a:rPr>
              <a:t>経済に及ぼす影響を最小となるようにする </a:t>
            </a:r>
          </a:p>
        </p:txBody>
      </p:sp>
      <p:sp>
        <p:nvSpPr>
          <p:cNvPr id="5" name="正方形/長方形 4"/>
          <p:cNvSpPr/>
          <p:nvPr/>
        </p:nvSpPr>
        <p:spPr>
          <a:xfrm>
            <a:off x="247444" y="2276297"/>
            <a:ext cx="8713662" cy="3384951"/>
          </a:xfrm>
          <a:prstGeom prst="rect">
            <a:avLst/>
          </a:prstGeom>
          <a:solidFill>
            <a:schemeClr val="accent4">
              <a:lumMod val="20000"/>
              <a:lumOff val="80000"/>
              <a:alpha val="52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altLang="ja-JP" sz="2000" dirty="0" smtClean="0">
                <a:solidFill>
                  <a:schemeClr val="tx1"/>
                </a:solidFill>
                <a:latin typeface="+mn-ea"/>
                <a:cs typeface="Meiryo UI" pitchFamily="50" charset="-128"/>
              </a:rPr>
              <a:t>I. </a:t>
            </a:r>
            <a:r>
              <a:rPr lang="ja-JP" altLang="en-US" sz="2000" dirty="0" smtClean="0">
                <a:solidFill>
                  <a:schemeClr val="tx1"/>
                </a:solidFill>
                <a:latin typeface="+mn-ea"/>
                <a:cs typeface="Meiryo UI" pitchFamily="50" charset="-128"/>
              </a:rPr>
              <a:t>事前</a:t>
            </a:r>
            <a:r>
              <a:rPr lang="ja-JP" altLang="en-US" sz="2000" dirty="0">
                <a:solidFill>
                  <a:schemeClr val="tx1"/>
                </a:solidFill>
                <a:latin typeface="+mn-ea"/>
                <a:cs typeface="Meiryo UI" pitchFamily="50" charset="-128"/>
              </a:rPr>
              <a:t>準備</a:t>
            </a:r>
            <a:endParaRPr lang="en-US" altLang="ja-JP" sz="2000" dirty="0">
              <a:solidFill>
                <a:schemeClr val="tx1"/>
              </a:solidFill>
              <a:latin typeface="+mn-ea"/>
              <a:cs typeface="Meiryo UI" pitchFamily="50" charset="-128"/>
            </a:endParaRPr>
          </a:p>
          <a:p>
            <a:pPr fontAlgn="auto">
              <a:spcBef>
                <a:spcPts val="0"/>
              </a:spcBef>
              <a:spcAft>
                <a:spcPts val="0"/>
              </a:spcAft>
              <a:defRPr/>
            </a:pPr>
            <a:r>
              <a:rPr lang="ja-JP" altLang="en-US" sz="2000" dirty="0">
                <a:solidFill>
                  <a:schemeClr val="tx1"/>
                </a:solidFill>
                <a:latin typeface="+mn-ea"/>
                <a:cs typeface="Meiryo UI" pitchFamily="50" charset="-128"/>
              </a:rPr>
              <a:t>・国、都道府県、市町村　「行動</a:t>
            </a:r>
            <a:r>
              <a:rPr lang="ja-JP" altLang="en-US" sz="2000" dirty="0" smtClean="0">
                <a:solidFill>
                  <a:schemeClr val="tx1"/>
                </a:solidFill>
                <a:latin typeface="+mn-ea"/>
                <a:cs typeface="Meiryo UI" pitchFamily="50" charset="-128"/>
              </a:rPr>
              <a:t>計画」の作成</a:t>
            </a:r>
            <a:endParaRPr lang="en-US" altLang="ja-JP" sz="2000" dirty="0">
              <a:solidFill>
                <a:schemeClr val="tx1"/>
              </a:solidFill>
              <a:latin typeface="+mn-ea"/>
              <a:cs typeface="Meiryo UI" pitchFamily="50" charset="-128"/>
            </a:endParaRPr>
          </a:p>
          <a:p>
            <a:pPr fontAlgn="auto">
              <a:spcBef>
                <a:spcPts val="0"/>
              </a:spcBef>
              <a:spcAft>
                <a:spcPts val="0"/>
              </a:spcAft>
              <a:defRPr/>
            </a:pPr>
            <a:r>
              <a:rPr lang="ja-JP" altLang="en-US" sz="2000" dirty="0">
                <a:solidFill>
                  <a:schemeClr val="tx1"/>
                </a:solidFill>
                <a:latin typeface="+mn-ea"/>
                <a:cs typeface="Meiryo UI" pitchFamily="50" charset="-128"/>
              </a:rPr>
              <a:t>・指定公共機関の</a:t>
            </a:r>
            <a:r>
              <a:rPr lang="ja-JP" altLang="en-US" sz="2000" dirty="0" smtClean="0">
                <a:solidFill>
                  <a:schemeClr val="tx1"/>
                </a:solidFill>
                <a:latin typeface="+mn-ea"/>
                <a:cs typeface="Meiryo UI" pitchFamily="50" charset="-128"/>
              </a:rPr>
              <a:t>指定</a:t>
            </a:r>
            <a:endParaRPr lang="en-US" altLang="ja-JP" sz="2000" dirty="0">
              <a:solidFill>
                <a:schemeClr val="tx1"/>
              </a:solidFill>
              <a:latin typeface="+mn-ea"/>
              <a:cs typeface="Meiryo UI" pitchFamily="50" charset="-128"/>
            </a:endParaRPr>
          </a:p>
          <a:p>
            <a:pPr fontAlgn="auto">
              <a:spcBef>
                <a:spcPts val="0"/>
              </a:spcBef>
              <a:spcAft>
                <a:spcPts val="0"/>
              </a:spcAft>
              <a:defRPr/>
            </a:pPr>
            <a:r>
              <a:rPr lang="en-US" altLang="ja-JP" sz="2000" dirty="0" smtClean="0">
                <a:solidFill>
                  <a:schemeClr val="tx1"/>
                </a:solidFill>
                <a:latin typeface="+mn-ea"/>
                <a:cs typeface="Meiryo UI" pitchFamily="50" charset="-128"/>
              </a:rPr>
              <a:t>II. </a:t>
            </a:r>
            <a:r>
              <a:rPr lang="ja-JP" altLang="en-US" sz="2000" dirty="0" smtClean="0">
                <a:solidFill>
                  <a:schemeClr val="tx1"/>
                </a:solidFill>
                <a:latin typeface="+mn-ea"/>
                <a:cs typeface="Meiryo UI" pitchFamily="50" charset="-128"/>
              </a:rPr>
              <a:t>新型</a:t>
            </a:r>
            <a:r>
              <a:rPr lang="ja-JP" altLang="en-US" sz="2000" dirty="0">
                <a:solidFill>
                  <a:schemeClr val="tx1"/>
                </a:solidFill>
                <a:latin typeface="+mn-ea"/>
                <a:cs typeface="Meiryo UI" pitchFamily="50" charset="-128"/>
              </a:rPr>
              <a:t>インフルエンザ等が発生したら</a:t>
            </a:r>
            <a:endParaRPr lang="en-US" altLang="ja-JP" sz="2000" dirty="0">
              <a:solidFill>
                <a:schemeClr val="tx1"/>
              </a:solidFill>
              <a:latin typeface="+mn-ea"/>
              <a:cs typeface="Meiryo UI" pitchFamily="50" charset="-128"/>
            </a:endParaRPr>
          </a:p>
          <a:p>
            <a:pPr fontAlgn="auto">
              <a:spcBef>
                <a:spcPts val="0"/>
              </a:spcBef>
              <a:spcAft>
                <a:spcPts val="0"/>
              </a:spcAft>
              <a:defRPr/>
            </a:pPr>
            <a:r>
              <a:rPr lang="ja-JP" altLang="en-US" sz="2000" dirty="0">
                <a:solidFill>
                  <a:schemeClr val="tx1"/>
                </a:solidFill>
                <a:latin typeface="+mn-ea"/>
                <a:cs typeface="Meiryo UI" pitchFamily="50" charset="-128"/>
              </a:rPr>
              <a:t>・国、都道府県による対策本部</a:t>
            </a:r>
            <a:r>
              <a:rPr lang="ja-JP" altLang="en-US" sz="2000" dirty="0" smtClean="0">
                <a:solidFill>
                  <a:schemeClr val="tx1"/>
                </a:solidFill>
                <a:latin typeface="+mn-ea"/>
                <a:cs typeface="Meiryo UI" pitchFamily="50" charset="-128"/>
              </a:rPr>
              <a:t>設置（</a:t>
            </a:r>
            <a:r>
              <a:rPr lang="ja-JP" altLang="en-US" sz="2000" dirty="0">
                <a:solidFill>
                  <a:schemeClr val="tx1"/>
                </a:solidFill>
                <a:latin typeface="+mn-ea"/>
                <a:cs typeface="Meiryo UI" pitchFamily="50" charset="-128"/>
              </a:rPr>
              <a:t>緊急事態</a:t>
            </a:r>
            <a:r>
              <a:rPr lang="ja-JP" altLang="en-US" sz="2000" dirty="0" smtClean="0">
                <a:solidFill>
                  <a:schemeClr val="tx1"/>
                </a:solidFill>
                <a:latin typeface="+mn-ea"/>
                <a:cs typeface="Meiryo UI" pitchFamily="50" charset="-128"/>
              </a:rPr>
              <a:t>宣言後、市町村</a:t>
            </a:r>
            <a:r>
              <a:rPr lang="ja-JP" altLang="en-US" sz="2000" dirty="0">
                <a:solidFill>
                  <a:schemeClr val="tx1"/>
                </a:solidFill>
                <a:latin typeface="+mn-ea"/>
                <a:cs typeface="Meiryo UI" pitchFamily="50" charset="-128"/>
              </a:rPr>
              <a:t>対策本部設置）</a:t>
            </a:r>
            <a:endParaRPr lang="en-US" altLang="ja-JP" sz="2000" dirty="0">
              <a:solidFill>
                <a:schemeClr val="tx1"/>
              </a:solidFill>
              <a:latin typeface="+mn-ea"/>
              <a:cs typeface="Meiryo UI" pitchFamily="50" charset="-128"/>
            </a:endParaRPr>
          </a:p>
          <a:p>
            <a:pPr fontAlgn="auto">
              <a:spcBef>
                <a:spcPts val="0"/>
              </a:spcBef>
              <a:spcAft>
                <a:spcPts val="0"/>
              </a:spcAft>
              <a:defRPr/>
            </a:pPr>
            <a:r>
              <a:rPr lang="ja-JP" altLang="en-US" sz="2000" dirty="0">
                <a:solidFill>
                  <a:schemeClr val="tx1"/>
                </a:solidFill>
                <a:latin typeface="+mn-ea"/>
                <a:cs typeface="Meiryo UI" pitchFamily="50" charset="-128"/>
              </a:rPr>
              <a:t>・対処方針の策定</a:t>
            </a:r>
            <a:endParaRPr lang="en-US" altLang="ja-JP" sz="2000" dirty="0">
              <a:solidFill>
                <a:schemeClr val="tx1"/>
              </a:solidFill>
              <a:latin typeface="+mn-ea"/>
              <a:cs typeface="Meiryo UI" pitchFamily="50" charset="-128"/>
            </a:endParaRPr>
          </a:p>
          <a:p>
            <a:pPr fontAlgn="auto">
              <a:spcBef>
                <a:spcPts val="0"/>
              </a:spcBef>
              <a:spcAft>
                <a:spcPts val="0"/>
              </a:spcAft>
              <a:defRPr/>
            </a:pPr>
            <a:r>
              <a:rPr lang="ja-JP" altLang="en-US" sz="2000" dirty="0">
                <a:solidFill>
                  <a:schemeClr val="tx1"/>
                </a:solidFill>
                <a:latin typeface="+mn-ea"/>
                <a:cs typeface="Meiryo UI" pitchFamily="50" charset="-128"/>
              </a:rPr>
              <a:t>・登録事</a:t>
            </a:r>
            <a:r>
              <a:rPr lang="ja-JP" altLang="en-US" sz="2000" dirty="0" smtClean="0">
                <a:solidFill>
                  <a:schemeClr val="tx1"/>
                </a:solidFill>
                <a:latin typeface="+mn-ea"/>
                <a:cs typeface="Meiryo UI" pitchFamily="50" charset="-128"/>
              </a:rPr>
              <a:t>業者（医療提供業務など）の</a:t>
            </a:r>
            <a:r>
              <a:rPr lang="ja-JP" altLang="en-US" sz="2000" dirty="0">
                <a:solidFill>
                  <a:schemeClr val="tx1"/>
                </a:solidFill>
                <a:latin typeface="+mn-ea"/>
                <a:cs typeface="Meiryo UI" pitchFamily="50" charset="-128"/>
              </a:rPr>
              <a:t>従業員に対する特定</a:t>
            </a:r>
            <a:r>
              <a:rPr lang="ja-JP" altLang="en-US" sz="2000" dirty="0" smtClean="0">
                <a:solidFill>
                  <a:schemeClr val="tx1"/>
                </a:solidFill>
                <a:latin typeface="+mn-ea"/>
                <a:cs typeface="Meiryo UI" pitchFamily="50" charset="-128"/>
              </a:rPr>
              <a:t>接種</a:t>
            </a:r>
            <a:endParaRPr lang="en-US" altLang="ja-JP" sz="2000" dirty="0" smtClean="0">
              <a:solidFill>
                <a:schemeClr val="tx1"/>
              </a:solidFill>
              <a:latin typeface="+mn-ea"/>
              <a:cs typeface="Meiryo UI" pitchFamily="50" charset="-128"/>
            </a:endParaRPr>
          </a:p>
          <a:p>
            <a:pPr fontAlgn="auto">
              <a:spcBef>
                <a:spcPts val="0"/>
              </a:spcBef>
              <a:spcAft>
                <a:spcPts val="0"/>
              </a:spcAft>
              <a:defRPr/>
            </a:pPr>
            <a:r>
              <a:rPr lang="ja-JP" altLang="en-US" sz="2000" dirty="0" smtClean="0">
                <a:solidFill>
                  <a:schemeClr val="tx1"/>
                </a:solidFill>
                <a:latin typeface="+mn-ea"/>
                <a:cs typeface="Meiryo UI" pitchFamily="50" charset="-128"/>
              </a:rPr>
              <a:t>（</a:t>
            </a:r>
            <a:r>
              <a:rPr lang="ja-JP" altLang="en-US" sz="2000" dirty="0">
                <a:solidFill>
                  <a:schemeClr val="tx1"/>
                </a:solidFill>
                <a:latin typeface="+mn-ea"/>
                <a:cs typeface="Meiryo UI" pitchFamily="50" charset="-128"/>
              </a:rPr>
              <a:t>先行的ワクチン</a:t>
            </a:r>
            <a:r>
              <a:rPr lang="ja-JP" altLang="en-US" sz="2000" dirty="0" smtClean="0">
                <a:solidFill>
                  <a:schemeClr val="tx1"/>
                </a:solidFill>
                <a:latin typeface="+mn-ea"/>
                <a:cs typeface="Meiryo UI" pitchFamily="50" charset="-128"/>
              </a:rPr>
              <a:t>接種）</a:t>
            </a:r>
            <a:r>
              <a:rPr lang="en-US" altLang="ja-JP" sz="2000" dirty="0">
                <a:solidFill>
                  <a:schemeClr val="tx1"/>
                </a:solidFill>
                <a:latin typeface="+mn-ea"/>
                <a:cs typeface="Meiryo UI" pitchFamily="50" charset="-128"/>
              </a:rPr>
              <a:t/>
            </a:r>
            <a:br>
              <a:rPr lang="en-US" altLang="ja-JP" sz="2000" dirty="0">
                <a:solidFill>
                  <a:schemeClr val="tx1"/>
                </a:solidFill>
                <a:latin typeface="+mn-ea"/>
                <a:cs typeface="Meiryo UI" pitchFamily="50" charset="-128"/>
              </a:rPr>
            </a:br>
            <a:r>
              <a:rPr lang="en-US" altLang="ja-JP" sz="2000" dirty="0" smtClean="0">
                <a:solidFill>
                  <a:schemeClr val="tx1"/>
                </a:solidFill>
                <a:latin typeface="+mn-ea"/>
                <a:cs typeface="Meiryo UI" pitchFamily="50" charset="-128"/>
              </a:rPr>
              <a:t>III. </a:t>
            </a:r>
            <a:r>
              <a:rPr lang="ja-JP" altLang="en-US" sz="2000" dirty="0" smtClean="0">
                <a:solidFill>
                  <a:schemeClr val="tx1"/>
                </a:solidFill>
                <a:latin typeface="+mn-ea"/>
                <a:cs typeface="Meiryo UI" pitchFamily="50" charset="-128"/>
              </a:rPr>
              <a:t>新型</a:t>
            </a:r>
            <a:r>
              <a:rPr lang="ja-JP" altLang="en-US" sz="2000" dirty="0">
                <a:solidFill>
                  <a:schemeClr val="tx1"/>
                </a:solidFill>
                <a:latin typeface="+mn-ea"/>
                <a:cs typeface="Meiryo UI" pitchFamily="50" charset="-128"/>
              </a:rPr>
              <a:t>インフルエンザ等緊急事態宣言</a:t>
            </a:r>
            <a:endParaRPr lang="en-US" altLang="ja-JP" sz="2000" dirty="0">
              <a:solidFill>
                <a:schemeClr val="tx1"/>
              </a:solidFill>
              <a:latin typeface="+mn-ea"/>
              <a:cs typeface="Meiryo UI" pitchFamily="50" charset="-128"/>
            </a:endParaRPr>
          </a:p>
          <a:p>
            <a:pPr fontAlgn="auto">
              <a:spcBef>
                <a:spcPts val="0"/>
              </a:spcBef>
              <a:spcAft>
                <a:spcPts val="0"/>
              </a:spcAft>
              <a:defRPr/>
            </a:pPr>
            <a:endParaRPr lang="en-US" altLang="ja-JP" sz="2000" dirty="0">
              <a:solidFill>
                <a:schemeClr val="tx1"/>
              </a:solidFill>
              <a:latin typeface="+mn-ea"/>
              <a:cs typeface="Meiryo UI" pitchFamily="50" charset="-128"/>
            </a:endParaRPr>
          </a:p>
          <a:p>
            <a:pPr fontAlgn="auto">
              <a:spcBef>
                <a:spcPts val="0"/>
              </a:spcBef>
              <a:spcAft>
                <a:spcPts val="0"/>
              </a:spcAft>
              <a:defRPr/>
            </a:pPr>
            <a:endParaRPr lang="en-US" altLang="ja-JP" sz="2000" dirty="0">
              <a:solidFill>
                <a:schemeClr val="tx1"/>
              </a:solidFill>
              <a:latin typeface="+mn-ea"/>
              <a:cs typeface="Meiryo UI" pitchFamily="50" charset="-128"/>
            </a:endParaRPr>
          </a:p>
          <a:p>
            <a:pPr fontAlgn="auto">
              <a:spcBef>
                <a:spcPts val="0"/>
              </a:spcBef>
              <a:spcAft>
                <a:spcPts val="0"/>
              </a:spcAft>
              <a:defRPr/>
            </a:pPr>
            <a:endParaRPr lang="en-US" altLang="ja-JP" sz="2000" dirty="0">
              <a:solidFill>
                <a:schemeClr val="tx1"/>
              </a:solidFill>
              <a:latin typeface="+mn-ea"/>
              <a:cs typeface="Meiryo UI" pitchFamily="50" charset="-128"/>
            </a:endParaRPr>
          </a:p>
          <a:p>
            <a:pPr fontAlgn="auto">
              <a:spcBef>
                <a:spcPts val="0"/>
              </a:spcBef>
              <a:spcAft>
                <a:spcPts val="0"/>
              </a:spcAft>
              <a:defRPr/>
            </a:pPr>
            <a:endParaRPr lang="en-US" altLang="ja-JP" sz="2000" dirty="0">
              <a:solidFill>
                <a:schemeClr val="tx1"/>
              </a:solidFill>
              <a:latin typeface="+mn-ea"/>
              <a:cs typeface="Meiryo UI" pitchFamily="50" charset="-128"/>
            </a:endParaRPr>
          </a:p>
          <a:p>
            <a:pPr fontAlgn="auto">
              <a:spcBef>
                <a:spcPts val="0"/>
              </a:spcBef>
              <a:spcAft>
                <a:spcPts val="0"/>
              </a:spcAft>
              <a:defRPr/>
            </a:pPr>
            <a:endParaRPr lang="en-US" altLang="ja-JP" sz="2000" dirty="0">
              <a:solidFill>
                <a:schemeClr val="tx1"/>
              </a:solidFill>
              <a:latin typeface="+mn-ea"/>
              <a:cs typeface="Meiryo UI" pitchFamily="50" charset="-128"/>
            </a:endParaRPr>
          </a:p>
          <a:p>
            <a:pPr fontAlgn="auto">
              <a:spcBef>
                <a:spcPts val="0"/>
              </a:spcBef>
              <a:spcAft>
                <a:spcPts val="0"/>
              </a:spcAft>
              <a:defRPr/>
            </a:pPr>
            <a:endParaRPr lang="en-US" altLang="ja-JP" sz="2000" dirty="0">
              <a:solidFill>
                <a:schemeClr val="tx1"/>
              </a:solidFill>
              <a:latin typeface="+mn-ea"/>
              <a:cs typeface="Meiryo UI" pitchFamily="50" charset="-128"/>
            </a:endParaRPr>
          </a:p>
          <a:p>
            <a:pPr fontAlgn="auto">
              <a:spcBef>
                <a:spcPts val="0"/>
              </a:spcBef>
              <a:spcAft>
                <a:spcPts val="0"/>
              </a:spcAft>
              <a:defRPr/>
            </a:pPr>
            <a:endParaRPr lang="ja-JP" altLang="en-US" sz="2000" dirty="0">
              <a:solidFill>
                <a:schemeClr val="tx1"/>
              </a:solidFill>
              <a:latin typeface="+mn-ea"/>
              <a:cs typeface="Meiryo UI" pitchFamily="50" charset="-128"/>
            </a:endParaRPr>
          </a:p>
        </p:txBody>
      </p:sp>
      <p:sp>
        <p:nvSpPr>
          <p:cNvPr id="6" name="対角する 2 つの角を丸めた四角形 5"/>
          <p:cNvSpPr/>
          <p:nvPr/>
        </p:nvSpPr>
        <p:spPr>
          <a:xfrm>
            <a:off x="3164970" y="5238328"/>
            <a:ext cx="5796136" cy="1512168"/>
          </a:xfrm>
          <a:prstGeom prst="round2DiagRect">
            <a:avLst/>
          </a:prstGeom>
          <a:solidFill>
            <a:schemeClr val="accent6">
              <a:lumMod val="20000"/>
              <a:lumOff val="80000"/>
            </a:schemeClr>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ja-JP" altLang="en-US" sz="2400" dirty="0">
                <a:solidFill>
                  <a:schemeClr val="tx1"/>
                </a:solidFill>
                <a:latin typeface="+mn-ea"/>
                <a:cs typeface="Meiryo UI" pitchFamily="50" charset="-128"/>
              </a:rPr>
              <a:t>　</a:t>
            </a:r>
            <a:r>
              <a:rPr lang="ja-JP" altLang="en-US" sz="2000" u="sng" dirty="0">
                <a:solidFill>
                  <a:schemeClr val="tx1"/>
                </a:solidFill>
                <a:latin typeface="+mn-ea"/>
                <a:cs typeface="Meiryo UI" pitchFamily="50" charset="-128"/>
              </a:rPr>
              <a:t>緊急事態宣言後の必要な</a:t>
            </a:r>
            <a:r>
              <a:rPr lang="ja-JP" altLang="en-US" sz="2000" u="sng" dirty="0" smtClean="0">
                <a:solidFill>
                  <a:schemeClr val="tx1"/>
                </a:solidFill>
                <a:latin typeface="+mn-ea"/>
                <a:cs typeface="Meiryo UI" pitchFamily="50" charset="-128"/>
              </a:rPr>
              <a:t>措置</a:t>
            </a:r>
            <a:endParaRPr lang="en-US" altLang="ja-JP" sz="2000" u="sng" dirty="0">
              <a:solidFill>
                <a:schemeClr val="tx1"/>
              </a:solidFill>
              <a:latin typeface="+mn-ea"/>
              <a:cs typeface="Meiryo UI" pitchFamily="50" charset="-128"/>
            </a:endParaRPr>
          </a:p>
          <a:p>
            <a:pPr fontAlgn="auto">
              <a:spcBef>
                <a:spcPts val="0"/>
              </a:spcBef>
              <a:spcAft>
                <a:spcPts val="0"/>
              </a:spcAft>
              <a:defRPr/>
            </a:pPr>
            <a:r>
              <a:rPr lang="ja-JP" altLang="en-US" sz="2000" b="1" dirty="0">
                <a:solidFill>
                  <a:schemeClr val="tx1"/>
                </a:solidFill>
                <a:latin typeface="+mn-ea"/>
                <a:cs typeface="Meiryo UI" pitchFamily="50" charset="-128"/>
              </a:rPr>
              <a:t>○感染拡大</a:t>
            </a:r>
            <a:r>
              <a:rPr lang="ja-JP" altLang="en-US" sz="2000" b="1" dirty="0" smtClean="0">
                <a:solidFill>
                  <a:schemeClr val="tx1"/>
                </a:solidFill>
                <a:latin typeface="+mn-ea"/>
                <a:cs typeface="Meiryo UI" pitchFamily="50" charset="-128"/>
              </a:rPr>
              <a:t>防止</a:t>
            </a:r>
            <a:r>
              <a:rPr lang="en-US" altLang="ja-JP" sz="2000" b="1" dirty="0">
                <a:solidFill>
                  <a:schemeClr val="tx1"/>
                </a:solidFill>
                <a:latin typeface="+mn-ea"/>
                <a:cs typeface="Meiryo UI" pitchFamily="50" charset="-128"/>
              </a:rPr>
              <a:t/>
            </a:r>
            <a:br>
              <a:rPr lang="en-US" altLang="ja-JP" sz="2000" b="1" dirty="0">
                <a:solidFill>
                  <a:schemeClr val="tx1"/>
                </a:solidFill>
                <a:latin typeface="+mn-ea"/>
                <a:cs typeface="Meiryo UI" pitchFamily="50" charset="-128"/>
              </a:rPr>
            </a:br>
            <a:r>
              <a:rPr lang="ja-JP" altLang="en-US" sz="2000" b="1" dirty="0">
                <a:solidFill>
                  <a:schemeClr val="tx1"/>
                </a:solidFill>
                <a:latin typeface="+mn-ea"/>
                <a:cs typeface="Meiryo UI" pitchFamily="50" charset="-128"/>
              </a:rPr>
              <a:t>○医療等の提供体制を</a:t>
            </a:r>
            <a:r>
              <a:rPr lang="ja-JP" altLang="en-US" sz="2000" b="1" dirty="0" smtClean="0">
                <a:solidFill>
                  <a:schemeClr val="tx1"/>
                </a:solidFill>
                <a:latin typeface="+mn-ea"/>
                <a:cs typeface="Meiryo UI" pitchFamily="50" charset="-128"/>
              </a:rPr>
              <a:t>確保</a:t>
            </a:r>
            <a:endParaRPr lang="en-US" altLang="ja-JP" sz="2000" dirty="0">
              <a:solidFill>
                <a:schemeClr val="tx1"/>
              </a:solidFill>
              <a:latin typeface="+mn-ea"/>
              <a:cs typeface="Meiryo UI" pitchFamily="50" charset="-128"/>
            </a:endParaRPr>
          </a:p>
          <a:p>
            <a:pPr fontAlgn="auto">
              <a:spcBef>
                <a:spcPts val="0"/>
              </a:spcBef>
              <a:spcAft>
                <a:spcPts val="0"/>
              </a:spcAft>
              <a:defRPr/>
            </a:pPr>
            <a:r>
              <a:rPr lang="ja-JP" altLang="en-US" sz="2000" b="1" dirty="0">
                <a:solidFill>
                  <a:schemeClr val="tx1"/>
                </a:solidFill>
                <a:latin typeface="+mn-ea"/>
                <a:cs typeface="Meiryo UI" pitchFamily="50" charset="-128"/>
              </a:rPr>
              <a:t>○国民生活・国民経済の安定のため</a:t>
            </a:r>
            <a:r>
              <a:rPr lang="ja-JP" altLang="en-US" sz="2000" b="1" dirty="0" smtClean="0">
                <a:solidFill>
                  <a:schemeClr val="tx1"/>
                </a:solidFill>
                <a:latin typeface="+mn-ea"/>
                <a:cs typeface="Meiryo UI" pitchFamily="50" charset="-128"/>
              </a:rPr>
              <a:t>の対策　等</a:t>
            </a:r>
            <a:endParaRPr lang="ja-JP" altLang="en-US" sz="2000" dirty="0">
              <a:solidFill>
                <a:schemeClr val="tx1"/>
              </a:solidFill>
              <a:latin typeface="+mn-ea"/>
              <a:cs typeface="Meiryo UI" pitchFamily="50" charset="-128"/>
            </a:endParaRPr>
          </a:p>
        </p:txBody>
      </p:sp>
      <p:sp>
        <p:nvSpPr>
          <p:cNvPr id="7" name="右矢印 6"/>
          <p:cNvSpPr/>
          <p:nvPr/>
        </p:nvSpPr>
        <p:spPr>
          <a:xfrm>
            <a:off x="2051720" y="5229200"/>
            <a:ext cx="720080" cy="2880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latin typeface="+mn-ea"/>
            </a:endParaRPr>
          </a:p>
        </p:txBody>
      </p:sp>
    </p:spTree>
    <p:extLst>
      <p:ext uri="{BB962C8B-B14F-4D97-AF65-F5344CB8AC3E}">
        <p14:creationId xmlns:p14="http://schemas.microsoft.com/office/powerpoint/2010/main" val="4249198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198" y="331221"/>
            <a:ext cx="8229600" cy="77809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latin typeface="+mn-ea"/>
                <a:ea typeface="+mn-ea"/>
              </a:rPr>
              <a:t>特措法の対象疾病</a:t>
            </a:r>
            <a:endParaRPr lang="ja-JP" altLang="en-US" dirty="0">
              <a:latin typeface="+mn-ea"/>
              <a:ea typeface="+mn-ea"/>
            </a:endParaRPr>
          </a:p>
        </p:txBody>
      </p:sp>
      <p:sp>
        <p:nvSpPr>
          <p:cNvPr id="3" name="テキスト ボックス 2"/>
          <p:cNvSpPr txBox="1"/>
          <p:nvPr/>
        </p:nvSpPr>
        <p:spPr>
          <a:xfrm flipH="1">
            <a:off x="254337" y="1394773"/>
            <a:ext cx="8784977" cy="954107"/>
          </a:xfrm>
          <a:prstGeom prst="rect">
            <a:avLst/>
          </a:prstGeom>
          <a:noFill/>
        </p:spPr>
        <p:txBody>
          <a:bodyPr wrap="square" rtlCol="0">
            <a:spAutoFit/>
          </a:bodyPr>
          <a:lstStyle/>
          <a:p>
            <a:r>
              <a:rPr kumimoji="1" lang="en-US" altLang="ja-JP" sz="2800" dirty="0" smtClean="0">
                <a:latin typeface="+mn-ea"/>
              </a:rPr>
              <a:t>※</a:t>
            </a:r>
            <a:r>
              <a:rPr kumimoji="1" lang="ja-JP" altLang="en-US" sz="2800" dirty="0" smtClean="0">
                <a:latin typeface="+mn-ea"/>
              </a:rPr>
              <a:t>　特措法上の「新型インフルエンザ等」と感染症法上の「新型インフルエンザ等感染症」「新感染症」との関係　</a:t>
            </a:r>
            <a:endParaRPr kumimoji="1" lang="ja-JP" altLang="en-US" sz="2800" dirty="0">
              <a:latin typeface="+mn-ea"/>
            </a:endParaRPr>
          </a:p>
        </p:txBody>
      </p:sp>
      <p:sp>
        <p:nvSpPr>
          <p:cNvPr id="6" name="テキスト ボックス 5"/>
          <p:cNvSpPr txBox="1"/>
          <p:nvPr/>
        </p:nvSpPr>
        <p:spPr>
          <a:xfrm>
            <a:off x="254337" y="2748250"/>
            <a:ext cx="1365335" cy="2739211"/>
          </a:xfrm>
          <a:prstGeom prst="rect">
            <a:avLst/>
          </a:prstGeom>
          <a:solidFill>
            <a:schemeClr val="accent1">
              <a:lumMod val="40000"/>
              <a:lumOff val="60000"/>
            </a:schemeClr>
          </a:solidFill>
          <a:ln w="25400">
            <a:solidFill>
              <a:schemeClr val="tx2">
                <a:lumMod val="60000"/>
                <a:lumOff val="40000"/>
              </a:schemeClr>
            </a:solidFill>
          </a:ln>
        </p:spPr>
        <p:txBody>
          <a:bodyPr wrap="square" rtlCol="0">
            <a:spAutoFit/>
          </a:bodyPr>
          <a:lstStyle/>
          <a:p>
            <a:r>
              <a:rPr kumimoji="1" lang="ja-JP" altLang="en-US" sz="2800" dirty="0" smtClean="0">
                <a:latin typeface="+mn-ea"/>
              </a:rPr>
              <a:t>新型インフルエンザ等</a:t>
            </a:r>
            <a:endParaRPr kumimoji="1" lang="en-US" altLang="ja-JP" sz="2800" dirty="0" smtClean="0">
              <a:latin typeface="+mn-ea"/>
            </a:endParaRPr>
          </a:p>
          <a:p>
            <a:r>
              <a:rPr lang="ja-JP" altLang="en-US" sz="2000" dirty="0" smtClean="0">
                <a:latin typeface="+mn-ea"/>
              </a:rPr>
              <a:t>（特措法第２条第１号）</a:t>
            </a:r>
            <a:endParaRPr kumimoji="1" lang="ja-JP" altLang="en-US" sz="2000" dirty="0">
              <a:latin typeface="+mn-ea"/>
            </a:endParaRPr>
          </a:p>
        </p:txBody>
      </p:sp>
      <p:sp>
        <p:nvSpPr>
          <p:cNvPr id="20" name="テキスト ボックス 19"/>
          <p:cNvSpPr txBox="1"/>
          <p:nvPr/>
        </p:nvSpPr>
        <p:spPr>
          <a:xfrm>
            <a:off x="2127622" y="3133712"/>
            <a:ext cx="2842445" cy="1261884"/>
          </a:xfrm>
          <a:prstGeom prst="rect">
            <a:avLst/>
          </a:prstGeom>
          <a:noFill/>
        </p:spPr>
        <p:txBody>
          <a:bodyPr wrap="none" rtlCol="0">
            <a:spAutoFit/>
          </a:bodyPr>
          <a:lstStyle/>
          <a:p>
            <a:r>
              <a:rPr kumimoji="1" lang="ja-JP" altLang="en-US" sz="2800" dirty="0" smtClean="0">
                <a:latin typeface="+mn-ea"/>
              </a:rPr>
              <a:t>新型インフル</a:t>
            </a:r>
            <a:endParaRPr kumimoji="1" lang="en-US" altLang="ja-JP" sz="2800" dirty="0" smtClean="0">
              <a:latin typeface="+mn-ea"/>
            </a:endParaRPr>
          </a:p>
          <a:p>
            <a:r>
              <a:rPr kumimoji="1" lang="ja-JP" altLang="en-US" sz="2800" dirty="0" smtClean="0">
                <a:latin typeface="+mn-ea"/>
              </a:rPr>
              <a:t>エンザ等感染症</a:t>
            </a:r>
            <a:endParaRPr kumimoji="1" lang="en-US" altLang="ja-JP" sz="2800" dirty="0" smtClean="0">
              <a:latin typeface="+mn-ea"/>
            </a:endParaRPr>
          </a:p>
          <a:p>
            <a:r>
              <a:rPr lang="ja-JP" altLang="en-US" sz="2000" dirty="0" smtClean="0">
                <a:latin typeface="+mn-ea"/>
              </a:rPr>
              <a:t>（感染症法第６条第７項）</a:t>
            </a:r>
            <a:endParaRPr kumimoji="1" lang="ja-JP" altLang="en-US" sz="2000" dirty="0">
              <a:latin typeface="+mn-ea"/>
            </a:endParaRPr>
          </a:p>
        </p:txBody>
      </p:sp>
      <p:sp>
        <p:nvSpPr>
          <p:cNvPr id="21" name="テキスト ボックス 20"/>
          <p:cNvSpPr txBox="1"/>
          <p:nvPr/>
        </p:nvSpPr>
        <p:spPr>
          <a:xfrm>
            <a:off x="2127622" y="5028466"/>
            <a:ext cx="6303329" cy="1569660"/>
          </a:xfrm>
          <a:prstGeom prst="rect">
            <a:avLst/>
          </a:prstGeom>
          <a:noFill/>
        </p:spPr>
        <p:txBody>
          <a:bodyPr wrap="none" rtlCol="0">
            <a:spAutoFit/>
          </a:bodyPr>
          <a:lstStyle/>
          <a:p>
            <a:r>
              <a:rPr kumimoji="1" lang="ja-JP" altLang="en-US" sz="2800" dirty="0" smtClean="0">
                <a:latin typeface="+mn-ea"/>
              </a:rPr>
              <a:t>新感染症　→　全国的かつ急速なまん延</a:t>
            </a:r>
            <a:endParaRPr kumimoji="1" lang="en-US" altLang="ja-JP" sz="2800" dirty="0" smtClean="0">
              <a:latin typeface="+mn-ea"/>
            </a:endParaRPr>
          </a:p>
          <a:p>
            <a:r>
              <a:rPr kumimoji="1" lang="ja-JP" altLang="en-US" sz="2800" dirty="0" smtClean="0">
                <a:latin typeface="+mn-ea"/>
              </a:rPr>
              <a:t>のおそれのあるものに限定</a:t>
            </a:r>
            <a:endParaRPr kumimoji="1" lang="en-US" altLang="ja-JP" sz="2800" dirty="0" smtClean="0">
              <a:latin typeface="+mn-ea"/>
            </a:endParaRPr>
          </a:p>
          <a:p>
            <a:r>
              <a:rPr lang="ja-JP" altLang="en-US" sz="2000" dirty="0" smtClean="0">
                <a:latin typeface="+mn-ea"/>
              </a:rPr>
              <a:t>（感染症法第６条第９項）　</a:t>
            </a:r>
            <a:endParaRPr lang="en-US" altLang="ja-JP" sz="2000" dirty="0" smtClean="0">
              <a:latin typeface="+mn-ea"/>
            </a:endParaRPr>
          </a:p>
          <a:p>
            <a:r>
              <a:rPr lang="ja-JP" altLang="en-US" sz="2000" dirty="0" smtClean="0">
                <a:latin typeface="+mn-ea"/>
              </a:rPr>
              <a:t>（</a:t>
            </a:r>
            <a:r>
              <a:rPr lang="ja-JP" altLang="en-US" sz="2000" dirty="0">
                <a:latin typeface="+mn-ea"/>
              </a:rPr>
              <a:t>特措法</a:t>
            </a:r>
            <a:r>
              <a:rPr lang="ja-JP" altLang="en-US" sz="2000" dirty="0" smtClean="0">
                <a:latin typeface="+mn-ea"/>
              </a:rPr>
              <a:t>第２条第１項第１号において限定）</a:t>
            </a:r>
            <a:endParaRPr lang="ja-JP" altLang="en-US" sz="2000" dirty="0">
              <a:latin typeface="+mn-ea"/>
            </a:endParaRPr>
          </a:p>
        </p:txBody>
      </p:sp>
      <p:grpSp>
        <p:nvGrpSpPr>
          <p:cNvPr id="22" name="グループ化 21"/>
          <p:cNvGrpSpPr/>
          <p:nvPr/>
        </p:nvGrpSpPr>
        <p:grpSpPr>
          <a:xfrm>
            <a:off x="4932040" y="2924944"/>
            <a:ext cx="410121" cy="1104884"/>
            <a:chOff x="2409355" y="2084898"/>
            <a:chExt cx="410121" cy="523220"/>
          </a:xfrm>
        </p:grpSpPr>
        <p:cxnSp>
          <p:nvCxnSpPr>
            <p:cNvPr id="24" name="直線コネクタ 23"/>
            <p:cNvCxnSpPr/>
            <p:nvPr/>
          </p:nvCxnSpPr>
          <p:spPr>
            <a:xfrm>
              <a:off x="2409355" y="2346508"/>
              <a:ext cx="181222"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5" name="グループ化 24"/>
            <p:cNvGrpSpPr/>
            <p:nvPr/>
          </p:nvGrpSpPr>
          <p:grpSpPr>
            <a:xfrm>
              <a:off x="2590577" y="2084898"/>
              <a:ext cx="228899" cy="523220"/>
              <a:chOff x="2590577" y="2084898"/>
              <a:chExt cx="228899" cy="523220"/>
            </a:xfrm>
          </p:grpSpPr>
          <p:cxnSp>
            <p:nvCxnSpPr>
              <p:cNvPr id="26" name="直線コネクタ 25"/>
              <p:cNvCxnSpPr/>
              <p:nvPr/>
            </p:nvCxnSpPr>
            <p:spPr>
              <a:xfrm>
                <a:off x="2590577" y="2084898"/>
                <a:ext cx="0" cy="52322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2590577" y="2084898"/>
                <a:ext cx="21602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603452" y="2608118"/>
                <a:ext cx="216024"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sp>
        <p:nvSpPr>
          <p:cNvPr id="5" name="テキスト ボックス 4"/>
          <p:cNvSpPr txBox="1"/>
          <p:nvPr/>
        </p:nvSpPr>
        <p:spPr>
          <a:xfrm>
            <a:off x="5222812" y="2651428"/>
            <a:ext cx="3613490" cy="2185214"/>
          </a:xfrm>
          <a:prstGeom prst="rect">
            <a:avLst/>
          </a:prstGeom>
          <a:noFill/>
        </p:spPr>
        <p:txBody>
          <a:bodyPr wrap="none" rtlCol="0">
            <a:spAutoFit/>
          </a:bodyPr>
          <a:lstStyle/>
          <a:p>
            <a:r>
              <a:rPr kumimoji="1" lang="ja-JP" altLang="en-US" sz="2800" dirty="0" smtClean="0">
                <a:latin typeface="+mn-ea"/>
              </a:rPr>
              <a:t> 新型インフルエンザ</a:t>
            </a:r>
            <a:endParaRPr kumimoji="1" lang="en-US" altLang="ja-JP" sz="2800" dirty="0" smtClean="0">
              <a:latin typeface="+mn-ea"/>
            </a:endParaRPr>
          </a:p>
          <a:p>
            <a:r>
              <a:rPr lang="ja-JP" altLang="en-US" sz="2000" dirty="0">
                <a:latin typeface="+mn-ea"/>
              </a:rPr>
              <a:t>（感染症法第６条</a:t>
            </a:r>
            <a:r>
              <a:rPr lang="ja-JP" altLang="en-US" sz="2000" dirty="0" smtClean="0">
                <a:latin typeface="+mn-ea"/>
              </a:rPr>
              <a:t>第７項</a:t>
            </a:r>
            <a:endParaRPr lang="en-US" altLang="ja-JP" sz="2000" dirty="0" smtClean="0">
              <a:latin typeface="+mn-ea"/>
            </a:endParaRPr>
          </a:p>
          <a:p>
            <a:r>
              <a:rPr lang="ja-JP" altLang="en-US" sz="2000" dirty="0" smtClean="0">
                <a:latin typeface="+mn-ea"/>
              </a:rPr>
              <a:t>第１号）</a:t>
            </a:r>
            <a:endParaRPr lang="en-US" altLang="ja-JP" sz="2800" dirty="0" smtClean="0">
              <a:latin typeface="+mn-ea"/>
            </a:endParaRPr>
          </a:p>
          <a:p>
            <a:r>
              <a:rPr lang="en-US" altLang="ja-JP" sz="2800" dirty="0">
                <a:latin typeface="+mn-ea"/>
              </a:rPr>
              <a:t> </a:t>
            </a:r>
            <a:r>
              <a:rPr lang="ja-JP" altLang="en-US" sz="2800" dirty="0" smtClean="0">
                <a:latin typeface="+mn-ea"/>
              </a:rPr>
              <a:t>再興型インフルエンザ</a:t>
            </a:r>
            <a:endParaRPr lang="en-US" altLang="ja-JP" sz="2800" dirty="0" smtClean="0">
              <a:latin typeface="+mn-ea"/>
            </a:endParaRPr>
          </a:p>
          <a:p>
            <a:r>
              <a:rPr lang="ja-JP" altLang="en-US" sz="2000" dirty="0">
                <a:latin typeface="+mn-ea"/>
              </a:rPr>
              <a:t>（感染症法第６条</a:t>
            </a:r>
            <a:r>
              <a:rPr lang="ja-JP" altLang="en-US" sz="2000" dirty="0" smtClean="0">
                <a:latin typeface="+mn-ea"/>
              </a:rPr>
              <a:t>第７項</a:t>
            </a:r>
            <a:endParaRPr lang="en-US" altLang="ja-JP" sz="2000" dirty="0" smtClean="0">
              <a:latin typeface="+mn-ea"/>
            </a:endParaRPr>
          </a:p>
          <a:p>
            <a:r>
              <a:rPr lang="ja-JP" altLang="en-US" sz="2000" dirty="0" smtClean="0">
                <a:latin typeface="+mn-ea"/>
              </a:rPr>
              <a:t>第２号）</a:t>
            </a:r>
            <a:endParaRPr lang="en-US" altLang="ja-JP" sz="2000" dirty="0">
              <a:latin typeface="+mn-ea"/>
            </a:endParaRPr>
          </a:p>
        </p:txBody>
      </p:sp>
      <p:grpSp>
        <p:nvGrpSpPr>
          <p:cNvPr id="29" name="グループ化 28"/>
          <p:cNvGrpSpPr/>
          <p:nvPr/>
        </p:nvGrpSpPr>
        <p:grpSpPr>
          <a:xfrm>
            <a:off x="1612187" y="3624355"/>
            <a:ext cx="515435" cy="1748861"/>
            <a:chOff x="2409355" y="2084898"/>
            <a:chExt cx="410121" cy="523220"/>
          </a:xfrm>
        </p:grpSpPr>
        <p:cxnSp>
          <p:nvCxnSpPr>
            <p:cNvPr id="30" name="直線コネクタ 29"/>
            <p:cNvCxnSpPr/>
            <p:nvPr/>
          </p:nvCxnSpPr>
          <p:spPr>
            <a:xfrm>
              <a:off x="2409355" y="2346508"/>
              <a:ext cx="181222"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31" name="グループ化 30"/>
            <p:cNvGrpSpPr/>
            <p:nvPr/>
          </p:nvGrpSpPr>
          <p:grpSpPr>
            <a:xfrm>
              <a:off x="2590577" y="2084898"/>
              <a:ext cx="228899" cy="523220"/>
              <a:chOff x="2590577" y="2084898"/>
              <a:chExt cx="228899" cy="523220"/>
            </a:xfrm>
          </p:grpSpPr>
          <p:cxnSp>
            <p:nvCxnSpPr>
              <p:cNvPr id="32" name="直線コネクタ 31"/>
              <p:cNvCxnSpPr/>
              <p:nvPr/>
            </p:nvCxnSpPr>
            <p:spPr>
              <a:xfrm>
                <a:off x="2590577" y="2084898"/>
                <a:ext cx="0" cy="52322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2590577" y="2084898"/>
                <a:ext cx="21602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2603452" y="2608118"/>
                <a:ext cx="216024"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cxnSp>
        <p:nvCxnSpPr>
          <p:cNvPr id="35" name="直線コネクタ 34"/>
          <p:cNvCxnSpPr/>
          <p:nvPr/>
        </p:nvCxnSpPr>
        <p:spPr>
          <a:xfrm>
            <a:off x="2127622" y="1124744"/>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115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latin typeface="+mn-ea"/>
                <a:ea typeface="+mn-ea"/>
              </a:rPr>
              <a:t>新感染症とは</a:t>
            </a:r>
            <a:r>
              <a:rPr lang="ja-JP" altLang="en-US" dirty="0">
                <a:latin typeface="+mn-ea"/>
              </a:rPr>
              <a:t>（感染症法第</a:t>
            </a:r>
            <a:r>
              <a:rPr lang="en-US" altLang="ja-JP" dirty="0">
                <a:latin typeface="+mn-ea"/>
              </a:rPr>
              <a:t>6</a:t>
            </a:r>
            <a:r>
              <a:rPr lang="ja-JP" altLang="en-US" dirty="0">
                <a:latin typeface="+mn-ea"/>
              </a:rPr>
              <a:t>条第</a:t>
            </a:r>
            <a:r>
              <a:rPr lang="en-US" altLang="ja-JP" dirty="0">
                <a:latin typeface="+mn-ea"/>
              </a:rPr>
              <a:t>9</a:t>
            </a:r>
            <a:r>
              <a:rPr lang="ja-JP" altLang="en-US" dirty="0">
                <a:latin typeface="+mn-ea"/>
              </a:rPr>
              <a:t>項</a:t>
            </a:r>
            <a:r>
              <a:rPr lang="ja-JP" altLang="en-US" dirty="0" smtClean="0">
                <a:latin typeface="+mn-ea"/>
              </a:rPr>
              <a:t>）</a:t>
            </a:r>
            <a:endParaRPr kumimoji="1" lang="ja-JP" altLang="en-US" dirty="0">
              <a:latin typeface="+mn-ea"/>
              <a:ea typeface="+mn-ea"/>
            </a:endParaRPr>
          </a:p>
        </p:txBody>
      </p:sp>
      <p:sp>
        <p:nvSpPr>
          <p:cNvPr id="3" name="コンテンツ プレースホルダー 2"/>
          <p:cNvSpPr>
            <a:spLocks noGrp="1"/>
          </p:cNvSpPr>
          <p:nvPr>
            <p:ph idx="1"/>
          </p:nvPr>
        </p:nvSpPr>
        <p:spPr>
          <a:xfrm>
            <a:off x="251520" y="1628800"/>
            <a:ext cx="8789640" cy="4497363"/>
          </a:xfrm>
        </p:spPr>
        <p:txBody>
          <a:bodyPr>
            <a:normAutofit lnSpcReduction="10000"/>
          </a:bodyPr>
          <a:lstStyle/>
          <a:p>
            <a:r>
              <a:rPr lang="ja-JP" altLang="en-US" dirty="0"/>
              <a:t>人から人に伝染すると認められる</a:t>
            </a:r>
            <a:r>
              <a:rPr lang="ja-JP" altLang="en-US" dirty="0" smtClean="0"/>
              <a:t>疾病</a:t>
            </a:r>
            <a:endParaRPr lang="en-US" altLang="ja-JP" dirty="0" smtClean="0"/>
          </a:p>
          <a:p>
            <a:r>
              <a:rPr lang="ja-JP" altLang="en-US" dirty="0" smtClean="0"/>
              <a:t>既</a:t>
            </a:r>
            <a:r>
              <a:rPr lang="ja-JP" altLang="en-US" dirty="0"/>
              <a:t>に知られている感染性の疾病とその病状又は治療の結果が明らかに異なる</a:t>
            </a:r>
            <a:r>
              <a:rPr lang="ja-JP" altLang="en-US" dirty="0" smtClean="0"/>
              <a:t>もの</a:t>
            </a:r>
            <a:endParaRPr lang="en-US" altLang="ja-JP" dirty="0" smtClean="0"/>
          </a:p>
          <a:p>
            <a:r>
              <a:rPr lang="ja-JP" altLang="en-US" dirty="0" smtClean="0"/>
              <a:t>当該疾病</a:t>
            </a:r>
            <a:r>
              <a:rPr lang="ja-JP" altLang="en-US" dirty="0"/>
              <a:t>にかかった場合の 病状の程度が</a:t>
            </a:r>
            <a:r>
              <a:rPr lang="ja-JP" altLang="en-US" dirty="0" smtClean="0"/>
              <a:t>重篤</a:t>
            </a:r>
            <a:endParaRPr lang="en-US" altLang="ja-JP" dirty="0" smtClean="0"/>
          </a:p>
          <a:p>
            <a:r>
              <a:rPr lang="ja-JP" altLang="en-US" dirty="0" smtClean="0"/>
              <a:t>当該疾病</a:t>
            </a:r>
            <a:r>
              <a:rPr lang="ja-JP" altLang="en-US" dirty="0"/>
              <a:t>のまん延により国民の生命及び健康に重大な影響を与えるおそれがあると</a:t>
            </a:r>
            <a:r>
              <a:rPr lang="ja-JP" altLang="en-US" dirty="0" smtClean="0"/>
              <a:t>認められる感染症</a:t>
            </a:r>
            <a:r>
              <a:rPr lang="ja-JP" altLang="en-US" dirty="0">
                <a:latin typeface="+mn-ea"/>
              </a:rPr>
              <a:t>　</a:t>
            </a:r>
            <a:endParaRPr lang="en-US" altLang="ja-JP" dirty="0" smtClean="0">
              <a:latin typeface="+mn-ea"/>
            </a:endParaRPr>
          </a:p>
          <a:p>
            <a:pPr marL="0" indent="0">
              <a:buNone/>
            </a:pPr>
            <a:r>
              <a:rPr kumimoji="1" lang="ja-JP" altLang="en-US" dirty="0" smtClean="0">
                <a:latin typeface="+mn-ea"/>
              </a:rPr>
              <a:t>例）</a:t>
            </a:r>
            <a:r>
              <a:rPr kumimoji="1" lang="en-US" altLang="ja-JP" dirty="0" smtClean="0">
                <a:latin typeface="+mn-ea"/>
              </a:rPr>
              <a:t>2003</a:t>
            </a:r>
            <a:r>
              <a:rPr kumimoji="1" lang="ja-JP" altLang="en-US" dirty="0" smtClean="0">
                <a:latin typeface="+mn-ea"/>
              </a:rPr>
              <a:t>年</a:t>
            </a:r>
            <a:r>
              <a:rPr kumimoji="1" lang="en-US" altLang="ja-JP" dirty="0" smtClean="0">
                <a:latin typeface="+mn-ea"/>
              </a:rPr>
              <a:t>4</a:t>
            </a:r>
            <a:r>
              <a:rPr kumimoji="1" lang="ja-JP" altLang="en-US" dirty="0" smtClean="0">
                <a:latin typeface="+mn-ea"/>
              </a:rPr>
              <a:t>月に</a:t>
            </a:r>
            <a:r>
              <a:rPr kumimoji="1" lang="en-US" altLang="ja-JP" dirty="0" smtClean="0">
                <a:latin typeface="+mn-ea"/>
              </a:rPr>
              <a:t>SARS</a:t>
            </a:r>
            <a:r>
              <a:rPr kumimoji="1" lang="ja-JP" altLang="en-US" dirty="0" smtClean="0">
                <a:latin typeface="+mn-ea"/>
              </a:rPr>
              <a:t>（重症急性呼吸器感染症）が指定された。</a:t>
            </a:r>
            <a:endParaRPr kumimoji="1" lang="ja-JP" altLang="en-US" dirty="0">
              <a:latin typeface="+mn-ea"/>
            </a:endParaRPr>
          </a:p>
        </p:txBody>
      </p:sp>
      <p:cxnSp>
        <p:nvCxnSpPr>
          <p:cNvPr id="4" name="直線コネクタ 3"/>
          <p:cNvCxnSpPr/>
          <p:nvPr/>
        </p:nvCxnSpPr>
        <p:spPr>
          <a:xfrm>
            <a:off x="395536" y="1260740"/>
            <a:ext cx="820891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538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0" y="274638"/>
            <a:ext cx="9144000" cy="417512"/>
          </a:xfrm>
        </p:spPr>
        <p:txBody>
          <a:bodyPr>
            <a:noAutofit/>
          </a:bodyPr>
          <a:lstStyle/>
          <a:p>
            <a:pPr eaLnBrk="1" hangingPunct="1"/>
            <a:r>
              <a:rPr lang="ja-JP" altLang="en-US" dirty="0" smtClean="0">
                <a:latin typeface="+mn-ea"/>
                <a:ea typeface="+mn-ea"/>
              </a:rPr>
              <a:t>まとめ</a:t>
            </a:r>
          </a:p>
        </p:txBody>
      </p:sp>
      <p:sp>
        <p:nvSpPr>
          <p:cNvPr id="4" name="コンテンツ プレースホルダー 3"/>
          <p:cNvSpPr txBox="1">
            <a:spLocks/>
          </p:cNvSpPr>
          <p:nvPr/>
        </p:nvSpPr>
        <p:spPr>
          <a:xfrm>
            <a:off x="107504" y="1152029"/>
            <a:ext cx="9036496" cy="5589339"/>
          </a:xfrm>
          <a:prstGeom prst="rect">
            <a:avLst/>
          </a:prstGeom>
        </p:spPr>
        <p:txBody>
          <a:bodyPr/>
          <a:lstStyle/>
          <a:p>
            <a:pPr marL="342900" indent="-342900">
              <a:spcBef>
                <a:spcPct val="20000"/>
              </a:spcBef>
              <a:buFont typeface="Arial" charset="0"/>
              <a:buChar char="•"/>
              <a:defRPr/>
            </a:pPr>
            <a:r>
              <a:rPr lang="ja-JP" altLang="en-US" sz="2800" dirty="0" smtClean="0">
                <a:latin typeface="+mn-ea"/>
              </a:rPr>
              <a:t>感染症：病原性のある</a:t>
            </a:r>
            <a:r>
              <a:rPr lang="ja-JP" altLang="ja-JP" sz="2800" dirty="0" smtClean="0">
                <a:latin typeface="+mn-ea"/>
              </a:rPr>
              <a:t>微生物</a:t>
            </a:r>
            <a:r>
              <a:rPr lang="ja-JP" altLang="en-US" sz="2800" dirty="0">
                <a:latin typeface="+mn-ea"/>
              </a:rPr>
              <a:t>（</a:t>
            </a:r>
            <a:r>
              <a:rPr lang="ja-JP" altLang="ja-JP" sz="2800" dirty="0" smtClean="0">
                <a:latin typeface="+mn-ea"/>
              </a:rPr>
              <a:t>細菌</a:t>
            </a:r>
            <a:r>
              <a:rPr lang="ja-JP" altLang="en-US" sz="2800" dirty="0">
                <a:latin typeface="+mn-ea"/>
              </a:rPr>
              <a:t>、</a:t>
            </a:r>
            <a:r>
              <a:rPr lang="ja-JP" altLang="ja-JP" sz="2800" dirty="0" smtClean="0">
                <a:latin typeface="+mn-ea"/>
              </a:rPr>
              <a:t>ウイルス</a:t>
            </a:r>
            <a:r>
              <a:rPr lang="ja-JP" altLang="ja-JP" sz="2800" dirty="0">
                <a:latin typeface="+mn-ea"/>
              </a:rPr>
              <a:t>、真</a:t>
            </a:r>
            <a:r>
              <a:rPr lang="ja-JP" altLang="ja-JP" sz="2800" dirty="0" smtClean="0">
                <a:latin typeface="+mn-ea"/>
              </a:rPr>
              <a:t>菌等</a:t>
            </a:r>
            <a:r>
              <a:rPr lang="ja-JP" altLang="en-US" sz="2800" dirty="0">
                <a:latin typeface="+mn-ea"/>
              </a:rPr>
              <a:t>）</a:t>
            </a:r>
            <a:r>
              <a:rPr lang="ja-JP" altLang="ja-JP" sz="2800" dirty="0" smtClean="0">
                <a:latin typeface="+mn-ea"/>
              </a:rPr>
              <a:t>が</a:t>
            </a:r>
            <a:r>
              <a:rPr lang="ja-JP" altLang="en-US" sz="2800" dirty="0" smtClean="0">
                <a:latin typeface="+mn-ea"/>
              </a:rPr>
              <a:t>ヒト</a:t>
            </a:r>
            <a:r>
              <a:rPr lang="ja-JP" altLang="ja-JP" sz="2800" dirty="0" smtClean="0">
                <a:latin typeface="+mn-ea"/>
              </a:rPr>
              <a:t>の</a:t>
            </a:r>
            <a:r>
              <a:rPr lang="ja-JP" altLang="ja-JP" sz="2800" dirty="0">
                <a:latin typeface="+mn-ea"/>
              </a:rPr>
              <a:t>体内に侵入することで</a:t>
            </a:r>
            <a:r>
              <a:rPr lang="ja-JP" altLang="ja-JP" sz="2800" dirty="0" smtClean="0">
                <a:latin typeface="+mn-ea"/>
              </a:rPr>
              <a:t>引き起こ</a:t>
            </a:r>
            <a:r>
              <a:rPr lang="ja-JP" altLang="en-US" sz="2800" dirty="0" smtClean="0">
                <a:latin typeface="+mn-ea"/>
              </a:rPr>
              <a:t>される</a:t>
            </a:r>
            <a:r>
              <a:rPr lang="ja-JP" altLang="ja-JP" sz="2800" dirty="0" smtClean="0">
                <a:latin typeface="+mn-ea"/>
              </a:rPr>
              <a:t>疾患</a:t>
            </a:r>
            <a:endParaRPr lang="en-US" altLang="ja-JP" sz="2800" dirty="0" smtClean="0">
              <a:latin typeface="+mn-ea"/>
            </a:endParaRPr>
          </a:p>
          <a:p>
            <a:pPr marL="342900" indent="-342900">
              <a:spcBef>
                <a:spcPct val="20000"/>
              </a:spcBef>
              <a:buFont typeface="Arial" charset="0"/>
              <a:buChar char="•"/>
              <a:defRPr/>
            </a:pPr>
            <a:r>
              <a:rPr lang="ja-JP" altLang="en-US" sz="2800" dirty="0" smtClean="0">
                <a:latin typeface="+mj-ea"/>
                <a:cs typeface="Meiryo UI" pitchFamily="50" charset="-128"/>
              </a:rPr>
              <a:t>感染源：病原体</a:t>
            </a:r>
            <a:r>
              <a:rPr lang="ja-JP" altLang="en-US" sz="2800" dirty="0">
                <a:latin typeface="+mj-ea"/>
                <a:cs typeface="Meiryo UI" pitchFamily="50" charset="-128"/>
              </a:rPr>
              <a:t>を保有し、他</a:t>
            </a:r>
            <a:r>
              <a:rPr lang="ja-JP" altLang="en-US" sz="2800" dirty="0" smtClean="0">
                <a:latin typeface="+mj-ea"/>
                <a:cs typeface="Meiryo UI" pitchFamily="50" charset="-128"/>
              </a:rPr>
              <a:t>のヒトに</a:t>
            </a:r>
            <a:r>
              <a:rPr lang="ja-JP" altLang="en-US" sz="2800" dirty="0">
                <a:latin typeface="+mj-ea"/>
                <a:cs typeface="Meiryo UI" pitchFamily="50" charset="-128"/>
              </a:rPr>
              <a:t>感染</a:t>
            </a:r>
            <a:r>
              <a:rPr lang="ja-JP" altLang="en-US" sz="2800" dirty="0" smtClean="0">
                <a:latin typeface="+mj-ea"/>
                <a:cs typeface="Meiryo UI" pitchFamily="50" charset="-128"/>
              </a:rPr>
              <a:t>させるヒト（</a:t>
            </a:r>
            <a:r>
              <a:rPr lang="ja-JP" altLang="en-US" sz="2800" dirty="0">
                <a:latin typeface="+mj-ea"/>
                <a:cs typeface="Meiryo UI" pitchFamily="50" charset="-128"/>
              </a:rPr>
              <a:t>モノ</a:t>
            </a:r>
            <a:r>
              <a:rPr lang="ja-JP" altLang="en-US" sz="2800" dirty="0" smtClean="0">
                <a:latin typeface="+mj-ea"/>
                <a:cs typeface="Meiryo UI" pitchFamily="50" charset="-128"/>
              </a:rPr>
              <a:t>）</a:t>
            </a:r>
            <a:endParaRPr lang="en-US" altLang="ja-JP" sz="2800" dirty="0">
              <a:latin typeface="+mn-ea"/>
            </a:endParaRPr>
          </a:p>
          <a:p>
            <a:pPr marL="342900" indent="-342900">
              <a:spcBef>
                <a:spcPct val="20000"/>
              </a:spcBef>
              <a:buFont typeface="Arial" charset="0"/>
              <a:buChar char="•"/>
              <a:defRPr/>
            </a:pPr>
            <a:r>
              <a:rPr lang="ja-JP" altLang="en-US" sz="2800" dirty="0">
                <a:latin typeface="+mn-ea"/>
              </a:rPr>
              <a:t>主な</a:t>
            </a:r>
            <a:r>
              <a:rPr lang="ja-JP" altLang="ja-JP" sz="2800" dirty="0" smtClean="0">
                <a:latin typeface="+mn-ea"/>
              </a:rPr>
              <a:t>感染経路</a:t>
            </a:r>
            <a:r>
              <a:rPr lang="ja-JP" altLang="en-US" sz="2800" dirty="0" smtClean="0">
                <a:latin typeface="+mn-ea"/>
              </a:rPr>
              <a:t>：</a:t>
            </a:r>
            <a:r>
              <a:rPr lang="ja-JP" altLang="ja-JP" sz="2800" dirty="0">
                <a:latin typeface="+mn-ea"/>
              </a:rPr>
              <a:t>１）</a:t>
            </a:r>
            <a:r>
              <a:rPr lang="ja-JP" altLang="ja-JP" sz="2800" dirty="0" smtClean="0">
                <a:latin typeface="+mn-ea"/>
              </a:rPr>
              <a:t>接触感染</a:t>
            </a:r>
            <a:r>
              <a:rPr lang="ja-JP" altLang="ja-JP" sz="2800" dirty="0">
                <a:latin typeface="+mn-ea"/>
              </a:rPr>
              <a:t>、２）飛沫感染、３）空気</a:t>
            </a:r>
            <a:r>
              <a:rPr lang="ja-JP" altLang="ja-JP" sz="2800" dirty="0" smtClean="0">
                <a:latin typeface="+mn-ea"/>
              </a:rPr>
              <a:t>感染</a:t>
            </a:r>
            <a:endParaRPr lang="en-US" altLang="ja-JP" sz="2800" dirty="0">
              <a:latin typeface="+mn-ea"/>
            </a:endParaRPr>
          </a:p>
          <a:p>
            <a:pPr marL="342900" indent="-342900">
              <a:spcBef>
                <a:spcPct val="20000"/>
              </a:spcBef>
              <a:buFont typeface="Arial" charset="0"/>
              <a:buChar char="•"/>
              <a:defRPr/>
            </a:pPr>
            <a:r>
              <a:rPr lang="ja-JP" altLang="en-US" sz="2800" dirty="0" smtClean="0">
                <a:latin typeface="+mn-ea"/>
              </a:rPr>
              <a:t>感染症対策に関する代表的な法律</a:t>
            </a:r>
            <a:endParaRPr lang="en-US" altLang="ja-JP" sz="2800" dirty="0">
              <a:latin typeface="+mn-ea"/>
            </a:endParaRPr>
          </a:p>
          <a:p>
            <a:pPr marL="342900" indent="-342900">
              <a:spcBef>
                <a:spcPct val="20000"/>
              </a:spcBef>
              <a:defRPr/>
            </a:pPr>
            <a:r>
              <a:rPr lang="ja-JP" altLang="en-US" sz="2800" dirty="0">
                <a:latin typeface="+mn-ea"/>
              </a:rPr>
              <a:t>　</a:t>
            </a:r>
            <a:r>
              <a:rPr lang="ja-JP" altLang="en-US" sz="2800" dirty="0" smtClean="0">
                <a:latin typeface="+mn-ea"/>
              </a:rPr>
              <a:t>１）</a:t>
            </a:r>
            <a:r>
              <a:rPr lang="ja-JP" altLang="ja-JP" sz="2800" dirty="0" smtClean="0">
                <a:latin typeface="+mn-ea"/>
              </a:rPr>
              <a:t>感染症法</a:t>
            </a:r>
            <a:r>
              <a:rPr lang="ja-JP" altLang="en-US" sz="2800" dirty="0">
                <a:latin typeface="+mn-ea"/>
              </a:rPr>
              <a:t>：</a:t>
            </a:r>
            <a:r>
              <a:rPr lang="ja-JP" altLang="ja-JP" sz="2800" dirty="0">
                <a:latin typeface="+mn-ea"/>
              </a:rPr>
              <a:t>感染症の発生予防</a:t>
            </a:r>
            <a:r>
              <a:rPr lang="ja-JP" altLang="en-US" sz="2800" dirty="0">
                <a:latin typeface="+mn-ea"/>
              </a:rPr>
              <a:t>、</a:t>
            </a:r>
            <a:r>
              <a:rPr lang="ja-JP" altLang="ja-JP" sz="2800" dirty="0">
                <a:latin typeface="+mn-ea"/>
              </a:rPr>
              <a:t>まん延の</a:t>
            </a:r>
            <a:r>
              <a:rPr lang="ja-JP" altLang="ja-JP" sz="2800" dirty="0" smtClean="0">
                <a:latin typeface="+mn-ea"/>
              </a:rPr>
              <a:t>防止</a:t>
            </a:r>
            <a:r>
              <a:rPr lang="ja-JP" altLang="en-US" sz="2800" dirty="0" smtClean="0">
                <a:latin typeface="+mn-ea"/>
              </a:rPr>
              <a:t>、感染者への対応、感染患者などの人権尊重</a:t>
            </a:r>
            <a:r>
              <a:rPr lang="ja-JP" altLang="en-US" sz="2800" dirty="0">
                <a:latin typeface="+mn-ea"/>
              </a:rPr>
              <a:t>　　</a:t>
            </a:r>
            <a:endParaRPr lang="en-US" altLang="ja-JP" sz="2800" dirty="0" smtClean="0">
              <a:latin typeface="+mn-ea"/>
            </a:endParaRPr>
          </a:p>
          <a:p>
            <a:pPr marL="342900" indent="-342900">
              <a:spcBef>
                <a:spcPct val="20000"/>
              </a:spcBef>
              <a:defRPr/>
            </a:pPr>
            <a:r>
              <a:rPr lang="ja-JP" altLang="en-US" sz="2800" dirty="0">
                <a:latin typeface="+mn-ea"/>
              </a:rPr>
              <a:t>　</a:t>
            </a:r>
            <a:r>
              <a:rPr lang="ja-JP" altLang="en-US" sz="2800" dirty="0" smtClean="0">
                <a:latin typeface="+mn-ea"/>
              </a:rPr>
              <a:t>２）</a:t>
            </a:r>
            <a:r>
              <a:rPr lang="ja-JP" altLang="ja-JP" sz="2800" dirty="0" smtClean="0">
                <a:latin typeface="+mn-ea"/>
              </a:rPr>
              <a:t>新型</a:t>
            </a:r>
            <a:r>
              <a:rPr lang="ja-JP" altLang="ja-JP" sz="2800" dirty="0">
                <a:latin typeface="+mn-ea"/>
              </a:rPr>
              <a:t>インフルエンザ等対策特別</a:t>
            </a:r>
            <a:r>
              <a:rPr lang="ja-JP" altLang="ja-JP" sz="2800" dirty="0" smtClean="0">
                <a:latin typeface="+mn-ea"/>
              </a:rPr>
              <a:t>措置法</a:t>
            </a:r>
            <a:r>
              <a:rPr lang="ja-JP" altLang="en-US" sz="2800" dirty="0" smtClean="0">
                <a:latin typeface="+mn-ea"/>
              </a:rPr>
              <a:t>：病原性</a:t>
            </a:r>
            <a:r>
              <a:rPr lang="ja-JP" altLang="en-US" sz="2800" dirty="0">
                <a:latin typeface="+mn-ea"/>
              </a:rPr>
              <a:t>の</a:t>
            </a:r>
            <a:r>
              <a:rPr lang="ja-JP" altLang="en-US" sz="2800" dirty="0" smtClean="0">
                <a:latin typeface="+mn-ea"/>
              </a:rPr>
              <a:t>高い</a:t>
            </a:r>
            <a:r>
              <a:rPr lang="ja-JP" altLang="ja-JP" sz="2800" dirty="0" smtClean="0">
                <a:latin typeface="+mn-ea"/>
              </a:rPr>
              <a:t>新型インフルエンザ</a:t>
            </a:r>
            <a:r>
              <a:rPr lang="ja-JP" altLang="ja-JP" sz="2800" dirty="0">
                <a:latin typeface="+mn-ea"/>
              </a:rPr>
              <a:t>や危険性の</a:t>
            </a:r>
            <a:r>
              <a:rPr lang="ja-JP" altLang="ja-JP" sz="2800" dirty="0" smtClean="0">
                <a:latin typeface="+mn-ea"/>
              </a:rPr>
              <a:t>ある新感染症</a:t>
            </a:r>
            <a:r>
              <a:rPr lang="ja-JP" altLang="ja-JP" sz="2800" dirty="0">
                <a:latin typeface="+mn-ea"/>
              </a:rPr>
              <a:t>に対し</a:t>
            </a:r>
            <a:r>
              <a:rPr lang="ja-JP" altLang="ja-JP" sz="2800" dirty="0" smtClean="0">
                <a:latin typeface="+mn-ea"/>
              </a:rPr>
              <a:t>、国民</a:t>
            </a:r>
            <a:r>
              <a:rPr lang="ja-JP" altLang="ja-JP" sz="2800" dirty="0">
                <a:latin typeface="+mn-ea"/>
              </a:rPr>
              <a:t>の生命・健康</a:t>
            </a:r>
            <a:r>
              <a:rPr lang="ja-JP" altLang="ja-JP" sz="2800" dirty="0" smtClean="0">
                <a:latin typeface="+mn-ea"/>
              </a:rPr>
              <a:t>を保護</a:t>
            </a:r>
            <a:r>
              <a:rPr lang="ja-JP" altLang="ja-JP" sz="2800" dirty="0">
                <a:latin typeface="+mn-ea"/>
              </a:rPr>
              <a:t>し、</a:t>
            </a:r>
            <a:r>
              <a:rPr lang="ja-JP" altLang="ja-JP" sz="2800" dirty="0" smtClean="0">
                <a:latin typeface="+mn-ea"/>
              </a:rPr>
              <a:t>国民生活</a:t>
            </a:r>
            <a:r>
              <a:rPr lang="ja-JP" altLang="ja-JP" sz="2800" dirty="0">
                <a:latin typeface="+mn-ea"/>
              </a:rPr>
              <a:t>・国民経済に</a:t>
            </a:r>
            <a:r>
              <a:rPr lang="ja-JP" altLang="ja-JP" sz="2800" dirty="0" smtClean="0">
                <a:latin typeface="+mn-ea"/>
              </a:rPr>
              <a:t>及ぼす影響</a:t>
            </a:r>
            <a:r>
              <a:rPr lang="ja-JP" altLang="ja-JP" sz="2800" dirty="0">
                <a:latin typeface="+mn-ea"/>
              </a:rPr>
              <a:t>を最小となるように</a:t>
            </a:r>
            <a:r>
              <a:rPr lang="ja-JP" altLang="ja-JP" sz="2800" dirty="0" smtClean="0">
                <a:latin typeface="+mn-ea"/>
              </a:rPr>
              <a:t>する</a:t>
            </a:r>
            <a:endParaRPr lang="ja-JP" altLang="ja-JP" sz="2800" dirty="0">
              <a:latin typeface="+mn-ea"/>
            </a:endParaRPr>
          </a:p>
        </p:txBody>
      </p:sp>
      <p:cxnSp>
        <p:nvCxnSpPr>
          <p:cNvPr id="5" name="直線コネクタ 4"/>
          <p:cNvCxnSpPr/>
          <p:nvPr/>
        </p:nvCxnSpPr>
        <p:spPr>
          <a:xfrm>
            <a:off x="2231740" y="836712"/>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602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585548"/>
            <a:ext cx="3240360" cy="6155819"/>
          </a:xfrm>
          <a:prstGeom prst="rect">
            <a:avLst/>
          </a:prstGeom>
          <a:solidFill>
            <a:schemeClr val="bg1"/>
          </a:solidFill>
          <a:ln w="31750" cap="sq">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ja-JP" sz="2800" b="1" dirty="0">
                <a:solidFill>
                  <a:schemeClr val="tx1"/>
                </a:solidFill>
                <a:latin typeface="+mj-ea"/>
                <a:ea typeface="+mj-ea"/>
                <a:cs typeface="Meiryo UI" pitchFamily="50" charset="-128"/>
              </a:rPr>
              <a:t>動物</a:t>
            </a:r>
            <a:r>
              <a:rPr lang="ja-JP" altLang="ja-JP" sz="2800" b="1" dirty="0" smtClean="0">
                <a:solidFill>
                  <a:schemeClr val="tx1"/>
                </a:solidFill>
                <a:latin typeface="+mj-ea"/>
                <a:ea typeface="+mj-ea"/>
                <a:cs typeface="Meiryo UI" pitchFamily="50" charset="-128"/>
              </a:rPr>
              <a:t>（</a:t>
            </a:r>
            <a:r>
              <a:rPr lang="ja-JP" altLang="en-US" sz="2800" b="1" dirty="0" smtClean="0">
                <a:solidFill>
                  <a:schemeClr val="tx1"/>
                </a:solidFill>
                <a:latin typeface="+mj-ea"/>
                <a:ea typeface="+mj-ea"/>
                <a:cs typeface="Meiryo UI" pitchFamily="50" charset="-128"/>
              </a:rPr>
              <a:t>ヒト</a:t>
            </a:r>
            <a:r>
              <a:rPr lang="ja-JP" altLang="ja-JP" sz="2800" b="1" dirty="0" smtClean="0">
                <a:solidFill>
                  <a:schemeClr val="tx1"/>
                </a:solidFill>
                <a:latin typeface="+mj-ea"/>
                <a:ea typeface="+mj-ea"/>
                <a:cs typeface="Meiryo UI" pitchFamily="50" charset="-128"/>
              </a:rPr>
              <a:t>も</a:t>
            </a:r>
            <a:r>
              <a:rPr lang="ja-JP" altLang="ja-JP" sz="2800" b="1" dirty="0">
                <a:solidFill>
                  <a:schemeClr val="tx1"/>
                </a:solidFill>
                <a:latin typeface="+mj-ea"/>
                <a:ea typeface="+mj-ea"/>
                <a:cs typeface="Meiryo UI" pitchFamily="50" charset="-128"/>
              </a:rPr>
              <a:t>含む）</a:t>
            </a:r>
            <a:r>
              <a:rPr lang="ja-JP" altLang="en-US" sz="2800" b="1" dirty="0">
                <a:solidFill>
                  <a:schemeClr val="tx1"/>
                </a:solidFill>
                <a:latin typeface="+mj-ea"/>
                <a:ea typeface="+mj-ea"/>
                <a:cs typeface="Meiryo UI" pitchFamily="50" charset="-128"/>
              </a:rPr>
              <a:t>、水、</a:t>
            </a:r>
            <a:r>
              <a:rPr lang="ja-JP" altLang="ja-JP" sz="2800" b="1" dirty="0">
                <a:solidFill>
                  <a:schemeClr val="tx1"/>
                </a:solidFill>
                <a:latin typeface="+mj-ea"/>
                <a:ea typeface="+mj-ea"/>
                <a:cs typeface="Meiryo UI" pitchFamily="50" charset="-128"/>
              </a:rPr>
              <a:t>大気、</a:t>
            </a:r>
            <a:r>
              <a:rPr lang="ja-JP" altLang="ja-JP" sz="2800" b="1" dirty="0" smtClean="0">
                <a:solidFill>
                  <a:schemeClr val="tx1"/>
                </a:solidFill>
                <a:latin typeface="+mj-ea"/>
                <a:ea typeface="+mj-ea"/>
                <a:cs typeface="Meiryo UI" pitchFamily="50" charset="-128"/>
              </a:rPr>
              <a:t>土壌</a:t>
            </a:r>
            <a:r>
              <a:rPr lang="ja-JP" altLang="en-US" sz="2800" b="1" dirty="0">
                <a:solidFill>
                  <a:schemeClr val="tx1"/>
                </a:solidFill>
                <a:latin typeface="+mj-ea"/>
                <a:ea typeface="+mj-ea"/>
                <a:cs typeface="Meiryo UI" pitchFamily="50" charset="-128"/>
              </a:rPr>
              <a:t>な</a:t>
            </a:r>
            <a:r>
              <a:rPr lang="ja-JP" altLang="ja-JP" sz="2800" b="1" dirty="0" smtClean="0">
                <a:solidFill>
                  <a:schemeClr val="tx1"/>
                </a:solidFill>
                <a:latin typeface="+mj-ea"/>
                <a:ea typeface="+mj-ea"/>
                <a:cs typeface="Meiryo UI" pitchFamily="50" charset="-128"/>
              </a:rPr>
              <a:t>どに</a:t>
            </a:r>
            <a:r>
              <a:rPr lang="ja-JP" altLang="ja-JP" sz="2800" b="1" dirty="0">
                <a:solidFill>
                  <a:schemeClr val="tx1"/>
                </a:solidFill>
                <a:latin typeface="+mj-ea"/>
                <a:ea typeface="+mj-ea"/>
                <a:cs typeface="Meiryo UI" pitchFamily="50" charset="-128"/>
              </a:rPr>
              <a:t>存在</a:t>
            </a:r>
            <a:r>
              <a:rPr lang="ja-JP" altLang="ja-JP" sz="2800" b="1" dirty="0" smtClean="0">
                <a:solidFill>
                  <a:schemeClr val="tx1"/>
                </a:solidFill>
                <a:latin typeface="+mj-ea"/>
                <a:ea typeface="+mj-ea"/>
                <a:cs typeface="Meiryo UI" pitchFamily="50" charset="-128"/>
              </a:rPr>
              <a:t>する病原性の</a:t>
            </a:r>
            <a:r>
              <a:rPr lang="ja-JP" altLang="en-US" sz="2800" b="1" dirty="0" smtClean="0">
                <a:solidFill>
                  <a:schemeClr val="tx1"/>
                </a:solidFill>
                <a:latin typeface="+mj-ea"/>
                <a:ea typeface="+mj-ea"/>
                <a:cs typeface="Meiryo UI" pitchFamily="50" charset="-128"/>
              </a:rPr>
              <a:t>ある</a:t>
            </a:r>
            <a:r>
              <a:rPr lang="ja-JP" altLang="ja-JP" sz="2800" b="1" dirty="0" smtClean="0">
                <a:solidFill>
                  <a:schemeClr val="tx1"/>
                </a:solidFill>
                <a:latin typeface="+mj-ea"/>
                <a:ea typeface="+mj-ea"/>
                <a:cs typeface="Meiryo UI" pitchFamily="50" charset="-128"/>
              </a:rPr>
              <a:t>微生物</a:t>
            </a:r>
            <a:r>
              <a:rPr lang="ja-JP" altLang="en-US" sz="2800" b="1" dirty="0" smtClean="0">
                <a:solidFill>
                  <a:schemeClr val="tx1"/>
                </a:solidFill>
                <a:latin typeface="+mj-ea"/>
                <a:ea typeface="+mj-ea"/>
                <a:cs typeface="Meiryo UI" pitchFamily="50" charset="-128"/>
              </a:rPr>
              <a:t>（病原体）</a:t>
            </a:r>
            <a:r>
              <a:rPr lang="ja-JP" altLang="ja-JP" sz="2800" b="1" dirty="0" smtClean="0">
                <a:solidFill>
                  <a:schemeClr val="tx1"/>
                </a:solidFill>
                <a:latin typeface="+mj-ea"/>
                <a:ea typeface="+mj-ea"/>
                <a:cs typeface="Meiryo UI" pitchFamily="50" charset="-128"/>
              </a:rPr>
              <a:t>が</a:t>
            </a:r>
            <a:r>
              <a:rPr lang="ja-JP" altLang="ja-JP" sz="2800" b="1" dirty="0">
                <a:solidFill>
                  <a:schemeClr val="tx1"/>
                </a:solidFill>
                <a:latin typeface="+mj-ea"/>
                <a:ea typeface="+mj-ea"/>
                <a:cs typeface="Meiryo UI" pitchFamily="50" charset="-128"/>
              </a:rPr>
              <a:t>、人の体内</a:t>
            </a:r>
            <a:r>
              <a:rPr lang="ja-JP" altLang="ja-JP" sz="2800" b="1" dirty="0" smtClean="0">
                <a:solidFill>
                  <a:schemeClr val="tx1"/>
                </a:solidFill>
                <a:latin typeface="+mj-ea"/>
                <a:ea typeface="+mj-ea"/>
                <a:cs typeface="Meiryo UI" pitchFamily="50" charset="-128"/>
              </a:rPr>
              <a:t>に</a:t>
            </a:r>
            <a:r>
              <a:rPr lang="en-US" altLang="ja-JP" sz="2800" b="1" dirty="0" smtClean="0">
                <a:solidFill>
                  <a:schemeClr val="tx1"/>
                </a:solidFill>
                <a:latin typeface="+mj-ea"/>
                <a:ea typeface="+mj-ea"/>
                <a:cs typeface="Meiryo UI" pitchFamily="50" charset="-128"/>
              </a:rPr>
              <a:t/>
            </a:r>
            <a:br>
              <a:rPr lang="en-US" altLang="ja-JP" sz="2800" b="1" dirty="0" smtClean="0">
                <a:solidFill>
                  <a:schemeClr val="tx1"/>
                </a:solidFill>
                <a:latin typeface="+mj-ea"/>
                <a:ea typeface="+mj-ea"/>
                <a:cs typeface="Meiryo UI" pitchFamily="50" charset="-128"/>
              </a:rPr>
            </a:br>
            <a:r>
              <a:rPr lang="ja-JP" altLang="ja-JP" sz="2800" b="1" dirty="0" smtClean="0">
                <a:solidFill>
                  <a:schemeClr val="tx1"/>
                </a:solidFill>
                <a:latin typeface="+mj-ea"/>
                <a:ea typeface="+mj-ea"/>
                <a:cs typeface="Meiryo UI" pitchFamily="50" charset="-128"/>
              </a:rPr>
              <a:t>侵入</a:t>
            </a:r>
            <a:r>
              <a:rPr lang="ja-JP" altLang="en-US" sz="2800" b="1" dirty="0" smtClean="0">
                <a:solidFill>
                  <a:schemeClr val="tx1"/>
                </a:solidFill>
                <a:latin typeface="+mj-ea"/>
                <a:ea typeface="+mj-ea"/>
                <a:cs typeface="Meiryo UI" pitchFamily="50" charset="-128"/>
              </a:rPr>
              <a:t>（感染）し、増殖</a:t>
            </a:r>
            <a:r>
              <a:rPr lang="ja-JP" altLang="ja-JP" sz="2800" b="1" dirty="0" smtClean="0">
                <a:solidFill>
                  <a:schemeClr val="tx1"/>
                </a:solidFill>
                <a:latin typeface="+mj-ea"/>
                <a:ea typeface="+mj-ea"/>
                <a:cs typeface="Meiryo UI" pitchFamily="50" charset="-128"/>
              </a:rPr>
              <a:t>する</a:t>
            </a:r>
            <a:r>
              <a:rPr lang="ja-JP" altLang="ja-JP" sz="2800" b="1" dirty="0">
                <a:solidFill>
                  <a:schemeClr val="tx1"/>
                </a:solidFill>
                <a:latin typeface="+mj-ea"/>
                <a:ea typeface="+mj-ea"/>
                <a:cs typeface="Meiryo UI" pitchFamily="50" charset="-128"/>
              </a:rPr>
              <a:t>こと</a:t>
            </a:r>
            <a:r>
              <a:rPr lang="ja-JP" altLang="ja-JP" sz="2800" b="1" dirty="0" smtClean="0">
                <a:solidFill>
                  <a:schemeClr val="tx1"/>
                </a:solidFill>
                <a:latin typeface="+mj-ea"/>
                <a:ea typeface="+mj-ea"/>
                <a:cs typeface="Meiryo UI" pitchFamily="50" charset="-128"/>
              </a:rPr>
              <a:t>で</a:t>
            </a:r>
            <a:r>
              <a:rPr lang="ja-JP" altLang="en-US" sz="2800" b="1" dirty="0" smtClean="0">
                <a:solidFill>
                  <a:schemeClr val="tx1"/>
                </a:solidFill>
                <a:latin typeface="+mj-ea"/>
                <a:ea typeface="+mj-ea"/>
                <a:cs typeface="Meiryo UI" pitchFamily="50" charset="-128"/>
              </a:rPr>
              <a:t>症状（発熱、発疹など）を　　</a:t>
            </a:r>
            <a:r>
              <a:rPr lang="ja-JP" altLang="ja-JP" sz="2800" b="1" dirty="0" smtClean="0">
                <a:solidFill>
                  <a:schemeClr val="tx1"/>
                </a:solidFill>
                <a:latin typeface="+mj-ea"/>
                <a:ea typeface="+mj-ea"/>
                <a:cs typeface="Meiryo UI" pitchFamily="50" charset="-128"/>
              </a:rPr>
              <a:t>引き起こ</a:t>
            </a:r>
            <a:r>
              <a:rPr lang="ja-JP" altLang="en-US" sz="2800" b="1" dirty="0" smtClean="0">
                <a:solidFill>
                  <a:schemeClr val="tx1"/>
                </a:solidFill>
                <a:latin typeface="+mj-ea"/>
                <a:ea typeface="+mj-ea"/>
                <a:cs typeface="Meiryo UI" pitchFamily="50" charset="-128"/>
              </a:rPr>
              <a:t>す病気</a:t>
            </a:r>
            <a:endParaRPr lang="en-US" altLang="ja-JP" sz="2800" b="1" dirty="0">
              <a:solidFill>
                <a:schemeClr val="tx1"/>
              </a:solidFill>
              <a:latin typeface="+mj-ea"/>
              <a:ea typeface="+mj-ea"/>
              <a:cs typeface="Meiryo UI" pitchFamily="50" charset="-128"/>
            </a:endParaRPr>
          </a:p>
        </p:txBody>
      </p:sp>
      <p:grpSp>
        <p:nvGrpSpPr>
          <p:cNvPr id="56" name="グループ化 55"/>
          <p:cNvGrpSpPr/>
          <p:nvPr/>
        </p:nvGrpSpPr>
        <p:grpSpPr>
          <a:xfrm>
            <a:off x="3644559" y="264304"/>
            <a:ext cx="5837035" cy="6477063"/>
            <a:chOff x="179512" y="1975656"/>
            <a:chExt cx="4599178" cy="4621398"/>
          </a:xfrm>
        </p:grpSpPr>
        <p:grpSp>
          <p:nvGrpSpPr>
            <p:cNvPr id="55" name="グループ化 54"/>
            <p:cNvGrpSpPr/>
            <p:nvPr/>
          </p:nvGrpSpPr>
          <p:grpSpPr>
            <a:xfrm>
              <a:off x="179512" y="1975656"/>
              <a:ext cx="4248472" cy="4621398"/>
              <a:chOff x="179512" y="1975656"/>
              <a:chExt cx="4248472" cy="4621398"/>
            </a:xfrm>
          </p:grpSpPr>
          <p:sp>
            <p:nvSpPr>
              <p:cNvPr id="49" name="正方形/長方形 48"/>
              <p:cNvSpPr/>
              <p:nvPr/>
            </p:nvSpPr>
            <p:spPr>
              <a:xfrm>
                <a:off x="179512" y="2204864"/>
                <a:ext cx="4248472" cy="4392190"/>
              </a:xfrm>
              <a:prstGeom prst="rect">
                <a:avLst/>
              </a:prstGeom>
              <a:noFill/>
              <a:ln w="25400" cap="sq">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ltLang="ja-JP" sz="3200" b="1" dirty="0">
                  <a:solidFill>
                    <a:srgbClr val="FF0000"/>
                  </a:solidFill>
                  <a:latin typeface="+mj-ea"/>
                  <a:ea typeface="+mj-ea"/>
                  <a:cs typeface="Meiryo UI" pitchFamily="50" charset="-128"/>
                </a:endParaRPr>
              </a:p>
            </p:txBody>
          </p:sp>
          <p:sp>
            <p:nvSpPr>
              <p:cNvPr id="50" name="テキスト ボックス 49"/>
              <p:cNvSpPr txBox="1"/>
              <p:nvPr/>
            </p:nvSpPr>
            <p:spPr>
              <a:xfrm>
                <a:off x="615079" y="1975656"/>
                <a:ext cx="3245531" cy="362377"/>
              </a:xfrm>
              <a:prstGeom prst="rect">
                <a:avLst/>
              </a:prstGeom>
              <a:solidFill>
                <a:schemeClr val="bg1"/>
              </a:solidFill>
            </p:spPr>
            <p:txBody>
              <a:bodyPr wrap="square" rtlCol="0">
                <a:spAutoFit/>
              </a:bodyPr>
              <a:lstStyle/>
              <a:p>
                <a:r>
                  <a:rPr kumimoji="1" lang="ja-JP" altLang="en-US" sz="2400" dirty="0" smtClean="0">
                    <a:latin typeface="+mj-ea"/>
                    <a:ea typeface="+mj-ea"/>
                  </a:rPr>
                  <a:t>環境中に存在する病原微生物</a:t>
                </a:r>
                <a:endParaRPr kumimoji="1" lang="ja-JP" altLang="en-US" sz="2400" dirty="0">
                  <a:latin typeface="+mj-ea"/>
                  <a:ea typeface="+mj-ea"/>
                </a:endParaRPr>
              </a:p>
            </p:txBody>
          </p:sp>
        </p:grpSp>
        <p:grpSp>
          <p:nvGrpSpPr>
            <p:cNvPr id="54" name="グループ化 53"/>
            <p:cNvGrpSpPr/>
            <p:nvPr/>
          </p:nvGrpSpPr>
          <p:grpSpPr>
            <a:xfrm>
              <a:off x="234400" y="2380219"/>
              <a:ext cx="4544290" cy="4114081"/>
              <a:chOff x="234400" y="2380219"/>
              <a:chExt cx="4544290" cy="4114081"/>
            </a:xfrm>
          </p:grpSpPr>
          <p:cxnSp>
            <p:nvCxnSpPr>
              <p:cNvPr id="17" name="直線矢印コネクタ 16"/>
              <p:cNvCxnSpPr/>
              <p:nvPr/>
            </p:nvCxnSpPr>
            <p:spPr>
              <a:xfrm>
                <a:off x="2483768" y="2996952"/>
                <a:ext cx="648072" cy="504056"/>
              </a:xfrm>
              <a:prstGeom prst="straightConnector1">
                <a:avLst/>
              </a:prstGeom>
              <a:ln w="38100">
                <a:prstDash val="sysDot"/>
                <a:tailEnd type="triangle" w="med" len="lg"/>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899592" y="2380219"/>
                <a:ext cx="2156049" cy="760749"/>
                <a:chOff x="1187624" y="2380219"/>
                <a:chExt cx="2156049" cy="760749"/>
              </a:xfrm>
            </p:grpSpPr>
            <p:sp>
              <p:nvSpPr>
                <p:cNvPr id="12" name="角丸四角形 11"/>
                <p:cNvSpPr/>
                <p:nvPr/>
              </p:nvSpPr>
              <p:spPr>
                <a:xfrm>
                  <a:off x="1187624" y="2564904"/>
                  <a:ext cx="2156049" cy="576064"/>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dirty="0" smtClean="0">
                      <a:solidFill>
                        <a:schemeClr val="tx1"/>
                      </a:solidFill>
                      <a:latin typeface="+mj-ea"/>
                      <a:ea typeface="+mj-ea"/>
                    </a:rPr>
                    <a:t>・インフルエンザウイルス</a:t>
                  </a:r>
                  <a:endParaRPr kumimoji="1" lang="en-US" altLang="ja-JP" dirty="0" smtClean="0">
                    <a:solidFill>
                      <a:schemeClr val="tx1"/>
                    </a:solidFill>
                    <a:latin typeface="+mj-ea"/>
                    <a:ea typeface="+mj-ea"/>
                  </a:endParaRPr>
                </a:p>
                <a:p>
                  <a:r>
                    <a:rPr lang="ja-JP" altLang="en-US" dirty="0" smtClean="0">
                      <a:solidFill>
                        <a:schemeClr val="tx1"/>
                      </a:solidFill>
                      <a:latin typeface="+mj-ea"/>
                      <a:ea typeface="+mj-ea"/>
                    </a:rPr>
                    <a:t>・ノロウイルス など</a:t>
                  </a:r>
                  <a:endParaRPr kumimoji="1" lang="ja-JP" altLang="en-US" dirty="0">
                    <a:solidFill>
                      <a:schemeClr val="tx1"/>
                    </a:solidFill>
                    <a:latin typeface="+mj-ea"/>
                    <a:ea typeface="+mj-ea"/>
                  </a:endParaRPr>
                </a:p>
              </p:txBody>
            </p:sp>
            <p:sp>
              <p:nvSpPr>
                <p:cNvPr id="8" name="角丸四角形 7"/>
                <p:cNvSpPr/>
                <p:nvPr/>
              </p:nvSpPr>
              <p:spPr>
                <a:xfrm>
                  <a:off x="1760598" y="2380219"/>
                  <a:ext cx="1080120" cy="288032"/>
                </a:xfrm>
                <a:prstGeom prst="round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ウイルス</a:t>
                  </a:r>
                  <a:endParaRPr kumimoji="1" lang="ja-JP" altLang="en-US" dirty="0">
                    <a:solidFill>
                      <a:schemeClr val="tx1"/>
                    </a:solidFill>
                    <a:latin typeface="+mj-ea"/>
                    <a:ea typeface="+mj-ea"/>
                  </a:endParaRPr>
                </a:p>
              </p:txBody>
            </p:sp>
          </p:grpSp>
          <p:cxnSp>
            <p:nvCxnSpPr>
              <p:cNvPr id="33" name="直線矢印コネクタ 32"/>
              <p:cNvCxnSpPr/>
              <p:nvPr/>
            </p:nvCxnSpPr>
            <p:spPr>
              <a:xfrm>
                <a:off x="1547664" y="3356992"/>
                <a:ext cx="1584176" cy="360040"/>
              </a:xfrm>
              <a:prstGeom prst="straightConnector1">
                <a:avLst/>
              </a:prstGeom>
              <a:ln w="38100">
                <a:prstDash val="sysDot"/>
                <a:tailEnd type="triangle" w="med" len="lg"/>
              </a:ln>
            </p:spPr>
            <p:style>
              <a:lnRef idx="1">
                <a:schemeClr val="accent1"/>
              </a:lnRef>
              <a:fillRef idx="0">
                <a:schemeClr val="accent1"/>
              </a:fillRef>
              <a:effectRef idx="0">
                <a:schemeClr val="accent1"/>
              </a:effectRef>
              <a:fontRef idx="minor">
                <a:schemeClr val="tx1"/>
              </a:fontRef>
            </p:style>
          </p:cxnSp>
          <p:grpSp>
            <p:nvGrpSpPr>
              <p:cNvPr id="34" name="グループ化 33"/>
              <p:cNvGrpSpPr/>
              <p:nvPr/>
            </p:nvGrpSpPr>
            <p:grpSpPr>
              <a:xfrm>
                <a:off x="3203848" y="2924944"/>
                <a:ext cx="1080120" cy="2880319"/>
                <a:chOff x="4788024" y="2629292"/>
                <a:chExt cx="1080120" cy="2880319"/>
              </a:xfrm>
            </p:grpSpPr>
            <p:sp>
              <p:nvSpPr>
                <p:cNvPr id="36" name="角丸四角形 35"/>
                <p:cNvSpPr/>
                <p:nvPr/>
              </p:nvSpPr>
              <p:spPr>
                <a:xfrm>
                  <a:off x="4788024" y="2780928"/>
                  <a:ext cx="1080120" cy="2728683"/>
                </a:xfrm>
                <a:prstGeom prst="roundRect">
                  <a:avLst/>
                </a:prstGeom>
                <a:solidFill>
                  <a:schemeClr val="bg1"/>
                </a:solid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latin typeface="+mj-ea"/>
                    <a:ea typeface="+mj-ea"/>
                  </a:endParaRPr>
                </a:p>
              </p:txBody>
            </p:sp>
            <p:sp>
              <p:nvSpPr>
                <p:cNvPr id="40" name="角丸四角形 39"/>
                <p:cNvSpPr/>
                <p:nvPr/>
              </p:nvSpPr>
              <p:spPr>
                <a:xfrm>
                  <a:off x="4913372" y="2629292"/>
                  <a:ext cx="792088" cy="28803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mj-ea"/>
                      <a:ea typeface="+mj-ea"/>
                    </a:rPr>
                    <a:t>感　染</a:t>
                  </a:r>
                  <a:endParaRPr kumimoji="1" lang="ja-JP" altLang="en-US" dirty="0">
                    <a:solidFill>
                      <a:schemeClr val="bg1"/>
                    </a:solidFill>
                    <a:latin typeface="+mj-ea"/>
                    <a:ea typeface="+mj-ea"/>
                  </a:endParaRPr>
                </a:p>
              </p:txBody>
            </p:sp>
            <p:pic>
              <p:nvPicPr>
                <p:cNvPr id="28" name="図 27" descr="01.jpg"/>
                <p:cNvPicPr>
                  <a:picLocks noChangeAspect="1"/>
                </p:cNvPicPr>
                <p:nvPr/>
              </p:nvPicPr>
              <p:blipFill>
                <a:blip r:embed="rId3" cstate="print">
                  <a:clrChange>
                    <a:clrFrom>
                      <a:srgbClr val="FFFFFF"/>
                    </a:clrFrom>
                    <a:clrTo>
                      <a:srgbClr val="FFFFFF">
                        <a:alpha val="0"/>
                      </a:srgbClr>
                    </a:clrTo>
                  </a:clrChange>
                </a:blip>
                <a:stretch>
                  <a:fillRect/>
                </a:stretch>
              </p:blipFill>
              <p:spPr>
                <a:xfrm>
                  <a:off x="4860032" y="2996952"/>
                  <a:ext cx="925496" cy="2377452"/>
                </a:xfrm>
                <a:prstGeom prst="rect">
                  <a:avLst/>
                </a:prstGeom>
              </p:spPr>
            </p:pic>
          </p:grpSp>
          <p:cxnSp>
            <p:nvCxnSpPr>
              <p:cNvPr id="37" name="直線矢印コネクタ 36"/>
              <p:cNvCxnSpPr>
                <a:stCxn id="18" idx="3"/>
              </p:cNvCxnSpPr>
              <p:nvPr/>
            </p:nvCxnSpPr>
            <p:spPr>
              <a:xfrm>
                <a:off x="1403648" y="3717032"/>
                <a:ext cx="1728190" cy="360040"/>
              </a:xfrm>
              <a:prstGeom prst="straightConnector1">
                <a:avLst/>
              </a:prstGeom>
              <a:ln w="38100">
                <a:prstDash val="sysDot"/>
                <a:tailEnd type="triangle" w="med" len="lg"/>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259632" y="4077072"/>
                <a:ext cx="1872208" cy="288032"/>
              </a:xfrm>
              <a:prstGeom prst="straightConnector1">
                <a:avLst/>
              </a:prstGeom>
              <a:ln w="38100">
                <a:prstDash val="sysDot"/>
                <a:tailEnd type="triangle" w="med"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1475656" y="4509120"/>
                <a:ext cx="1656184" cy="72008"/>
              </a:xfrm>
              <a:prstGeom prst="straightConnector1">
                <a:avLst/>
              </a:prstGeom>
              <a:ln w="38100">
                <a:prstDash val="sysDot"/>
                <a:tailEnd type="triangle" w="med" len="lg"/>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1475656" y="4941168"/>
                <a:ext cx="1656184" cy="288032"/>
              </a:xfrm>
              <a:prstGeom prst="straightConnector1">
                <a:avLst/>
              </a:prstGeom>
              <a:ln w="38100">
                <a:prstDash val="sysDot"/>
                <a:tailEnd type="triangle" w="med"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2411760" y="5301208"/>
                <a:ext cx="720080" cy="504056"/>
              </a:xfrm>
              <a:prstGeom prst="straightConnector1">
                <a:avLst/>
              </a:prstGeom>
              <a:ln w="38100">
                <a:prstDash val="sysDot"/>
                <a:tailEnd type="triangle" w="med" len="lg"/>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3463877" y="2380219"/>
                <a:ext cx="1314813" cy="461158"/>
              </a:xfrm>
              <a:prstGeom prst="rect">
                <a:avLst/>
              </a:prstGeom>
              <a:noFill/>
            </p:spPr>
            <p:txBody>
              <a:bodyPr wrap="square" rtlCol="0">
                <a:spAutoFit/>
              </a:bodyPr>
              <a:lstStyle/>
              <a:p>
                <a:r>
                  <a:rPr lang="ja-JP" altLang="en-US" dirty="0" smtClean="0">
                    <a:solidFill>
                      <a:srgbClr val="FF0000"/>
                    </a:solidFill>
                    <a:latin typeface="+mj-ea"/>
                    <a:ea typeface="+mj-ea"/>
                  </a:rPr>
                  <a:t>ヒト</a:t>
                </a:r>
                <a:r>
                  <a:rPr kumimoji="1" lang="ja-JP" altLang="en-US" dirty="0" smtClean="0">
                    <a:solidFill>
                      <a:srgbClr val="FF0000"/>
                    </a:solidFill>
                    <a:latin typeface="+mj-ea"/>
                    <a:ea typeface="+mj-ea"/>
                  </a:rPr>
                  <a:t>の体</a:t>
                </a:r>
                <a:endParaRPr kumimoji="1" lang="en-US" altLang="ja-JP" dirty="0" smtClean="0">
                  <a:solidFill>
                    <a:srgbClr val="FF0000"/>
                  </a:solidFill>
                  <a:latin typeface="+mj-ea"/>
                  <a:ea typeface="+mj-ea"/>
                </a:endParaRPr>
              </a:p>
              <a:p>
                <a:r>
                  <a:rPr kumimoji="1" lang="ja-JP" altLang="en-US" dirty="0" smtClean="0">
                    <a:solidFill>
                      <a:srgbClr val="FF0000"/>
                    </a:solidFill>
                    <a:latin typeface="+mj-ea"/>
                    <a:ea typeface="+mj-ea"/>
                  </a:rPr>
                  <a:t>に侵入</a:t>
                </a:r>
                <a:endParaRPr kumimoji="1" lang="ja-JP" altLang="en-US" dirty="0">
                  <a:solidFill>
                    <a:srgbClr val="FF0000"/>
                  </a:solidFill>
                  <a:latin typeface="+mj-ea"/>
                  <a:ea typeface="+mj-ea"/>
                </a:endParaRPr>
              </a:p>
            </p:txBody>
          </p:sp>
          <p:sp>
            <p:nvSpPr>
              <p:cNvPr id="14" name="角丸四角形 13"/>
              <p:cNvSpPr/>
              <p:nvPr/>
            </p:nvSpPr>
            <p:spPr>
              <a:xfrm>
                <a:off x="323529" y="3212976"/>
                <a:ext cx="1296144" cy="288032"/>
              </a:xfrm>
              <a:prstGeom prst="round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マイコプラズマ</a:t>
                </a:r>
                <a:endParaRPr kumimoji="1" lang="ja-JP" altLang="en-US" dirty="0">
                  <a:solidFill>
                    <a:schemeClr val="tx1"/>
                  </a:solidFill>
                  <a:latin typeface="+mj-ea"/>
                  <a:ea typeface="+mj-ea"/>
                </a:endParaRPr>
              </a:p>
            </p:txBody>
          </p:sp>
          <p:sp>
            <p:nvSpPr>
              <p:cNvPr id="18" name="角丸四角形 17"/>
              <p:cNvSpPr/>
              <p:nvPr/>
            </p:nvSpPr>
            <p:spPr>
              <a:xfrm>
                <a:off x="323529" y="3573016"/>
                <a:ext cx="1080120" cy="288032"/>
              </a:xfrm>
              <a:prstGeom prst="round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リケッチア</a:t>
                </a:r>
                <a:endParaRPr kumimoji="1" lang="ja-JP" altLang="en-US" dirty="0">
                  <a:solidFill>
                    <a:schemeClr val="tx1"/>
                  </a:solidFill>
                  <a:latin typeface="+mj-ea"/>
                  <a:ea typeface="+mj-ea"/>
                </a:endParaRPr>
              </a:p>
            </p:txBody>
          </p:sp>
          <p:sp>
            <p:nvSpPr>
              <p:cNvPr id="19" name="角丸四角形 18"/>
              <p:cNvSpPr/>
              <p:nvPr/>
            </p:nvSpPr>
            <p:spPr>
              <a:xfrm>
                <a:off x="323529" y="3933056"/>
                <a:ext cx="1080120" cy="288032"/>
              </a:xfrm>
              <a:prstGeom prst="round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クラミジア</a:t>
                </a:r>
                <a:endParaRPr kumimoji="1" lang="ja-JP" altLang="en-US" dirty="0">
                  <a:solidFill>
                    <a:schemeClr val="tx1"/>
                  </a:solidFill>
                  <a:latin typeface="+mj-ea"/>
                  <a:ea typeface="+mj-ea"/>
                </a:endParaRPr>
              </a:p>
            </p:txBody>
          </p:sp>
          <p:grpSp>
            <p:nvGrpSpPr>
              <p:cNvPr id="24" name="グループ化 23"/>
              <p:cNvGrpSpPr/>
              <p:nvPr/>
            </p:nvGrpSpPr>
            <p:grpSpPr>
              <a:xfrm>
                <a:off x="234400" y="4324081"/>
                <a:ext cx="1778226" cy="745863"/>
                <a:chOff x="1962592" y="4051289"/>
                <a:chExt cx="1778226" cy="745863"/>
              </a:xfrm>
            </p:grpSpPr>
            <p:sp>
              <p:nvSpPr>
                <p:cNvPr id="21" name="角丸四角形 20"/>
                <p:cNvSpPr/>
                <p:nvPr/>
              </p:nvSpPr>
              <p:spPr>
                <a:xfrm>
                  <a:off x="1962592" y="4221088"/>
                  <a:ext cx="1778226" cy="576064"/>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dirty="0" smtClean="0">
                      <a:solidFill>
                        <a:schemeClr val="tx1"/>
                      </a:solidFill>
                      <a:latin typeface="+mj-ea"/>
                      <a:ea typeface="+mj-ea"/>
                    </a:rPr>
                    <a:t>・腸管出血性大腸菌</a:t>
                  </a:r>
                  <a:endParaRPr kumimoji="1" lang="en-US" altLang="ja-JP" dirty="0" smtClean="0">
                    <a:solidFill>
                      <a:schemeClr val="tx1"/>
                    </a:solidFill>
                    <a:latin typeface="+mj-ea"/>
                    <a:ea typeface="+mj-ea"/>
                  </a:endParaRPr>
                </a:p>
                <a:p>
                  <a:r>
                    <a:rPr lang="ja-JP" altLang="en-US" dirty="0" smtClean="0">
                      <a:solidFill>
                        <a:schemeClr val="tx1"/>
                      </a:solidFill>
                      <a:latin typeface="+mj-ea"/>
                      <a:ea typeface="+mj-ea"/>
                    </a:rPr>
                    <a:t>・コレラ菌など</a:t>
                  </a:r>
                  <a:endParaRPr kumimoji="1" lang="ja-JP" altLang="en-US" dirty="0">
                    <a:solidFill>
                      <a:schemeClr val="tx1"/>
                    </a:solidFill>
                    <a:latin typeface="+mj-ea"/>
                    <a:ea typeface="+mj-ea"/>
                  </a:endParaRPr>
                </a:p>
              </p:txBody>
            </p:sp>
            <p:sp>
              <p:nvSpPr>
                <p:cNvPr id="22" name="角丸四角形 21"/>
                <p:cNvSpPr/>
                <p:nvPr/>
              </p:nvSpPr>
              <p:spPr>
                <a:xfrm>
                  <a:off x="2267744" y="4051289"/>
                  <a:ext cx="1080120" cy="288032"/>
                </a:xfrm>
                <a:prstGeom prst="round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細菌</a:t>
                  </a:r>
                  <a:endParaRPr kumimoji="1" lang="ja-JP" altLang="en-US" dirty="0">
                    <a:solidFill>
                      <a:schemeClr val="tx1"/>
                    </a:solidFill>
                    <a:latin typeface="+mj-ea"/>
                    <a:ea typeface="+mj-ea"/>
                  </a:endParaRPr>
                </a:p>
              </p:txBody>
            </p:sp>
          </p:grpSp>
          <p:grpSp>
            <p:nvGrpSpPr>
              <p:cNvPr id="31" name="グループ化 30"/>
              <p:cNvGrpSpPr/>
              <p:nvPr/>
            </p:nvGrpSpPr>
            <p:grpSpPr>
              <a:xfrm>
                <a:off x="323528" y="5149572"/>
                <a:ext cx="1368152" cy="787135"/>
                <a:chOff x="3192800" y="3140968"/>
                <a:chExt cx="1368152" cy="787135"/>
              </a:xfrm>
            </p:grpSpPr>
            <p:sp>
              <p:nvSpPr>
                <p:cNvPr id="26" name="角丸四角形 25"/>
                <p:cNvSpPr/>
                <p:nvPr/>
              </p:nvSpPr>
              <p:spPr>
                <a:xfrm>
                  <a:off x="3192800" y="3352039"/>
                  <a:ext cx="1368152" cy="576064"/>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dirty="0" smtClean="0">
                      <a:solidFill>
                        <a:schemeClr val="tx1"/>
                      </a:solidFill>
                      <a:latin typeface="+mj-ea"/>
                      <a:ea typeface="+mj-ea"/>
                    </a:rPr>
                    <a:t>・白癬菌</a:t>
                  </a:r>
                  <a:endParaRPr kumimoji="1" lang="en-US" altLang="ja-JP" dirty="0" smtClean="0">
                    <a:solidFill>
                      <a:schemeClr val="tx1"/>
                    </a:solidFill>
                    <a:latin typeface="+mj-ea"/>
                    <a:ea typeface="+mj-ea"/>
                  </a:endParaRPr>
                </a:p>
                <a:p>
                  <a:r>
                    <a:rPr lang="ja-JP" altLang="en-US" dirty="0" smtClean="0">
                      <a:solidFill>
                        <a:schemeClr val="tx1"/>
                      </a:solidFill>
                      <a:latin typeface="+mj-ea"/>
                      <a:ea typeface="+mj-ea"/>
                    </a:rPr>
                    <a:t>・カンジダなど</a:t>
                  </a:r>
                  <a:endParaRPr kumimoji="1" lang="ja-JP" altLang="en-US" dirty="0">
                    <a:solidFill>
                      <a:schemeClr val="tx1"/>
                    </a:solidFill>
                    <a:latin typeface="+mj-ea"/>
                    <a:ea typeface="+mj-ea"/>
                  </a:endParaRPr>
                </a:p>
              </p:txBody>
            </p:sp>
            <p:sp>
              <p:nvSpPr>
                <p:cNvPr id="27" name="角丸四角形 26"/>
                <p:cNvSpPr/>
                <p:nvPr/>
              </p:nvSpPr>
              <p:spPr>
                <a:xfrm>
                  <a:off x="3347864" y="3140968"/>
                  <a:ext cx="1080120" cy="288032"/>
                </a:xfrm>
                <a:prstGeom prst="round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カビ</a:t>
                  </a:r>
                  <a:endParaRPr kumimoji="1" lang="ja-JP" altLang="en-US" dirty="0">
                    <a:solidFill>
                      <a:schemeClr val="tx1"/>
                    </a:solidFill>
                    <a:latin typeface="+mj-ea"/>
                    <a:ea typeface="+mj-ea"/>
                  </a:endParaRPr>
                </a:p>
              </p:txBody>
            </p:sp>
          </p:grpSp>
          <p:grpSp>
            <p:nvGrpSpPr>
              <p:cNvPr id="32" name="グループ化 31"/>
              <p:cNvGrpSpPr/>
              <p:nvPr/>
            </p:nvGrpSpPr>
            <p:grpSpPr>
              <a:xfrm>
                <a:off x="1687488" y="5728897"/>
                <a:ext cx="1641708" cy="765403"/>
                <a:chOff x="3200420" y="4887661"/>
                <a:chExt cx="1641708" cy="765403"/>
              </a:xfrm>
            </p:grpSpPr>
            <p:sp>
              <p:nvSpPr>
                <p:cNvPr id="29" name="角丸四角形 28"/>
                <p:cNvSpPr/>
                <p:nvPr/>
              </p:nvSpPr>
              <p:spPr>
                <a:xfrm>
                  <a:off x="3200420" y="5013177"/>
                  <a:ext cx="1641708" cy="639887"/>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ja-JP" altLang="en-US" dirty="0" smtClean="0">
                      <a:solidFill>
                        <a:schemeClr val="tx1"/>
                      </a:solidFill>
                      <a:latin typeface="+mj-ea"/>
                      <a:ea typeface="+mj-ea"/>
                    </a:rPr>
                    <a:t>・アニサキス</a:t>
                  </a:r>
                  <a:endParaRPr kumimoji="1" lang="en-US" altLang="ja-JP" dirty="0" smtClean="0">
                    <a:solidFill>
                      <a:schemeClr val="tx1"/>
                    </a:solidFill>
                    <a:latin typeface="+mj-ea"/>
                    <a:ea typeface="+mj-ea"/>
                  </a:endParaRPr>
                </a:p>
                <a:p>
                  <a:r>
                    <a:rPr lang="ja-JP" altLang="en-US" dirty="0" smtClean="0">
                      <a:solidFill>
                        <a:schemeClr val="tx1"/>
                      </a:solidFill>
                      <a:latin typeface="+mj-ea"/>
                      <a:ea typeface="+mj-ea"/>
                    </a:rPr>
                    <a:t>・マラリア原虫など</a:t>
                  </a:r>
                  <a:endParaRPr kumimoji="1" lang="ja-JP" altLang="en-US" dirty="0">
                    <a:solidFill>
                      <a:schemeClr val="tx1"/>
                    </a:solidFill>
                    <a:latin typeface="+mj-ea"/>
                    <a:ea typeface="+mj-ea"/>
                  </a:endParaRPr>
                </a:p>
              </p:txBody>
            </p:sp>
            <p:sp>
              <p:nvSpPr>
                <p:cNvPr id="30" name="角丸四角形 29"/>
                <p:cNvSpPr/>
                <p:nvPr/>
              </p:nvSpPr>
              <p:spPr>
                <a:xfrm>
                  <a:off x="3456640" y="4887661"/>
                  <a:ext cx="1080120" cy="288032"/>
                </a:xfrm>
                <a:prstGeom prst="roundRect">
                  <a:avLst/>
                </a:prstGeom>
                <a:solidFill>
                  <a:srgbClr val="FFFF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原虫</a:t>
                  </a:r>
                  <a:endParaRPr kumimoji="1" lang="ja-JP" altLang="en-US" dirty="0">
                    <a:solidFill>
                      <a:schemeClr val="tx1"/>
                    </a:solidFill>
                    <a:latin typeface="+mj-ea"/>
                    <a:ea typeface="+mj-ea"/>
                  </a:endParaRPr>
                </a:p>
              </p:txBody>
            </p:sp>
          </p:grpSp>
        </p:grpSp>
      </p:grpSp>
      <p:sp>
        <p:nvSpPr>
          <p:cNvPr id="38" name="テキスト ボックス 37"/>
          <p:cNvSpPr txBox="1"/>
          <p:nvPr/>
        </p:nvSpPr>
        <p:spPr>
          <a:xfrm>
            <a:off x="697998" y="245361"/>
            <a:ext cx="2313228" cy="523220"/>
          </a:xfrm>
          <a:prstGeom prst="rect">
            <a:avLst/>
          </a:prstGeom>
          <a:solidFill>
            <a:schemeClr val="bg1"/>
          </a:solidFill>
        </p:spPr>
        <p:txBody>
          <a:bodyPr wrap="square" rtlCol="0">
            <a:spAutoFit/>
          </a:bodyPr>
          <a:lstStyle/>
          <a:p>
            <a:r>
              <a:rPr kumimoji="1" lang="ja-JP" altLang="en-US" sz="2800" dirty="0" smtClean="0">
                <a:latin typeface="+mj-ea"/>
                <a:ea typeface="+mj-ea"/>
              </a:rPr>
              <a:t>感染症とは？</a:t>
            </a:r>
            <a:endParaRPr kumimoji="1" lang="ja-JP" altLang="en-US" sz="2800" dirty="0">
              <a:latin typeface="+mj-ea"/>
              <a:ea typeface="+mj-ea"/>
            </a:endParaRPr>
          </a:p>
        </p:txBody>
      </p:sp>
      <p:sp>
        <p:nvSpPr>
          <p:cNvPr id="3" name="正方形/長方形 2"/>
          <p:cNvSpPr/>
          <p:nvPr/>
        </p:nvSpPr>
        <p:spPr>
          <a:xfrm>
            <a:off x="674596" y="256636"/>
            <a:ext cx="2313228" cy="5232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4" name="正方形/長方形 3"/>
          <p:cNvSpPr/>
          <p:nvPr/>
        </p:nvSpPr>
        <p:spPr>
          <a:xfrm>
            <a:off x="4197358" y="264304"/>
            <a:ext cx="4119057" cy="4924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Tree>
    <p:extLst>
      <p:ext uri="{BB962C8B-B14F-4D97-AF65-F5344CB8AC3E}">
        <p14:creationId xmlns:p14="http://schemas.microsoft.com/office/powerpoint/2010/main" val="1400807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291518303"/>
              </p:ext>
            </p:extLst>
          </p:nvPr>
        </p:nvGraphicFramePr>
        <p:xfrm>
          <a:off x="137598" y="525251"/>
          <a:ext cx="8785100" cy="6264143"/>
        </p:xfrm>
        <a:graphic>
          <a:graphicData uri="http://schemas.openxmlformats.org/drawingml/2006/table">
            <a:tbl>
              <a:tblPr firstRow="1" bandRow="1">
                <a:tableStyleId>{22838BEF-8BB2-4498-84A7-C5851F593DF1}</a:tableStyleId>
              </a:tblPr>
              <a:tblGrid>
                <a:gridCol w="864220"/>
                <a:gridCol w="2808312"/>
                <a:gridCol w="2772816"/>
                <a:gridCol w="2339752"/>
              </a:tblGrid>
              <a:tr h="3335797">
                <a:tc>
                  <a:txBody>
                    <a:bodyPr/>
                    <a:lstStyle/>
                    <a:p>
                      <a:pPr algn="ctr"/>
                      <a:r>
                        <a:rPr kumimoji="1" lang="ja-JP" altLang="en-US" sz="1800" dirty="0" smtClean="0">
                          <a:latin typeface="+mn-ea"/>
                          <a:ea typeface="+mn-ea"/>
                          <a:cs typeface="Meiryo UI" pitchFamily="50" charset="-128"/>
                        </a:rPr>
                        <a:t>大きさ</a:t>
                      </a:r>
                      <a:endParaRPr kumimoji="1" lang="ja-JP" altLang="en-US" sz="1800" dirty="0">
                        <a:latin typeface="+mn-ea"/>
                        <a:ea typeface="+mn-ea"/>
                        <a:cs typeface="Meiryo UI" pitchFamily="50" charset="-128"/>
                      </a:endParaRPr>
                    </a:p>
                  </a:txBody>
                  <a:tcPr marL="91449" marR="9144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800" dirty="0" smtClean="0">
                        <a:latin typeface="+mn-ea"/>
                        <a:ea typeface="+mn-ea"/>
                        <a:cs typeface="Meiryo UI" pitchFamily="50" charset="-128"/>
                      </a:endParaRPr>
                    </a:p>
                  </a:txBody>
                  <a:tcPr marL="91449" marR="9144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r>
              <a:tr h="338946">
                <a:tc>
                  <a:txBody>
                    <a:bodyPr/>
                    <a:lstStyle/>
                    <a:p>
                      <a:pPr algn="ct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latin typeface="+mn-ea"/>
                          <a:ea typeface="+mn-ea"/>
                          <a:cs typeface="Meiryo UI" pitchFamily="50" charset="-128"/>
                        </a:rPr>
                        <a:t>ウイルス</a:t>
                      </a:r>
                      <a:endParaRPr kumimoji="1" lang="ja-JP" altLang="en-US" sz="1800" dirty="0">
                        <a:latin typeface="+mn-ea"/>
                        <a:ea typeface="+mn-ea"/>
                        <a:cs typeface="Meiryo UI" pitchFamily="50" charset="-128"/>
                      </a:endParaRPr>
                    </a:p>
                  </a:txBody>
                  <a:tcPr marL="91449" marR="9144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latin typeface="+mn-ea"/>
                          <a:ea typeface="+mn-ea"/>
                          <a:cs typeface="Meiryo UI" pitchFamily="50" charset="-128"/>
                        </a:rPr>
                        <a:t>細菌</a:t>
                      </a:r>
                      <a:endParaRPr kumimoji="1" lang="en-US" altLang="ja-JP" sz="1800" dirty="0" smtClean="0">
                        <a:latin typeface="+mn-ea"/>
                        <a:ea typeface="+mn-ea"/>
                        <a:cs typeface="Meiryo UI" pitchFamily="50" charset="-128"/>
                      </a:endParaRPr>
                    </a:p>
                  </a:txBody>
                  <a:tcPr marL="91449" marR="9144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latin typeface="+mn-ea"/>
                          <a:ea typeface="+mn-ea"/>
                          <a:cs typeface="Meiryo UI" pitchFamily="50" charset="-128"/>
                        </a:rPr>
                        <a:t>真菌（カビ）</a:t>
                      </a:r>
                      <a:endParaRPr kumimoji="1" lang="ja-JP" altLang="en-US" sz="1800" dirty="0">
                        <a:latin typeface="+mn-ea"/>
                        <a:ea typeface="+mn-ea"/>
                        <a:cs typeface="Meiryo UI" pitchFamily="50" charset="-128"/>
                      </a:endParaRPr>
                    </a:p>
                  </a:txBody>
                  <a:tcPr marL="91449" marR="91449" marT="45719" marB="457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6014">
                <a:tc>
                  <a:txBody>
                    <a:bodyPr/>
                    <a:lstStyle/>
                    <a:p>
                      <a:pPr algn="ctr"/>
                      <a:r>
                        <a:rPr kumimoji="1" lang="ja-JP" altLang="en-US" sz="1800" dirty="0" smtClean="0">
                          <a:latin typeface="+mn-ea"/>
                          <a:ea typeface="+mn-ea"/>
                          <a:cs typeface="Meiryo UI" pitchFamily="50" charset="-128"/>
                        </a:rPr>
                        <a:t>感染機序</a:t>
                      </a:r>
                      <a:endParaRPr kumimoji="1" lang="en-US" altLang="ja-JP" sz="1800" dirty="0" smtClean="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800" dirty="0" smtClean="0">
                          <a:latin typeface="+mn-ea"/>
                          <a:ea typeface="+mn-ea"/>
                          <a:cs typeface="Meiryo UI" pitchFamily="50" charset="-128"/>
                        </a:rPr>
                        <a:t>ウイルスは単独で増殖できない。ヒトの細胞の中に侵入し増殖する </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800" dirty="0" smtClean="0">
                          <a:latin typeface="+mn-ea"/>
                          <a:ea typeface="+mn-ea"/>
                          <a:cs typeface="Meiryo UI" pitchFamily="50" charset="-128"/>
                        </a:rPr>
                        <a:t>体内に定着し、細胞分裂で自己増殖し、人の細胞に侵入するか、毒素を出して細胞を傷つける</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800" dirty="0" smtClean="0">
                          <a:latin typeface="+mn-ea"/>
                          <a:ea typeface="+mn-ea"/>
                          <a:cs typeface="Meiryo UI" pitchFamily="50" charset="-128"/>
                        </a:rPr>
                        <a:t>人の細胞に定着し、　菌糸が発育していく</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8112">
                <a:tc>
                  <a:txBody>
                    <a:bodyPr/>
                    <a:lstStyle/>
                    <a:p>
                      <a:pPr algn="ctr"/>
                      <a:r>
                        <a:rPr lang="ja-JP" altLang="en-US" sz="1800" dirty="0" smtClean="0">
                          <a:latin typeface="+mn-ea"/>
                          <a:ea typeface="+mn-ea"/>
                          <a:cs typeface="Meiryo UI" pitchFamily="50" charset="-128"/>
                        </a:rPr>
                        <a:t>おもな</a:t>
                      </a:r>
                      <a:br>
                        <a:rPr lang="ja-JP" altLang="en-US" sz="1800" dirty="0" smtClean="0">
                          <a:latin typeface="+mn-ea"/>
                          <a:ea typeface="+mn-ea"/>
                          <a:cs typeface="Meiryo UI" pitchFamily="50" charset="-128"/>
                        </a:rPr>
                      </a:br>
                      <a:r>
                        <a:rPr lang="ja-JP" altLang="en-US" sz="1800" dirty="0" smtClean="0">
                          <a:latin typeface="+mn-ea"/>
                          <a:ea typeface="+mn-ea"/>
                          <a:cs typeface="Meiryo UI" pitchFamily="50" charset="-128"/>
                        </a:rPr>
                        <a:t>病原体</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800" dirty="0" smtClean="0">
                          <a:latin typeface="+mn-ea"/>
                          <a:ea typeface="+mn-ea"/>
                          <a:cs typeface="Meiryo UI" pitchFamily="50" charset="-128"/>
                        </a:rPr>
                        <a:t>インフルエンザウイルス、</a:t>
                      </a:r>
                      <a:endParaRPr lang="en-US" altLang="ja-JP" sz="1800" dirty="0" smtClean="0">
                        <a:latin typeface="+mn-ea"/>
                        <a:ea typeface="+mn-ea"/>
                        <a:cs typeface="Meiryo UI" pitchFamily="50" charset="-128"/>
                      </a:endParaRPr>
                    </a:p>
                    <a:p>
                      <a:r>
                        <a:rPr lang="ja-JP" altLang="en-US" sz="1800" dirty="0" smtClean="0">
                          <a:latin typeface="+mn-ea"/>
                          <a:ea typeface="+mn-ea"/>
                          <a:cs typeface="Meiryo UI" pitchFamily="50" charset="-128"/>
                        </a:rPr>
                        <a:t>ノロウイルス、麻疹ウイルス、肝炎ウイルス、</a:t>
                      </a:r>
                      <a:r>
                        <a:rPr lang="en-US" altLang="ja-JP" sz="1800" dirty="0" smtClean="0">
                          <a:latin typeface="+mn-ea"/>
                          <a:ea typeface="+mn-ea"/>
                          <a:cs typeface="Meiryo UI" pitchFamily="50" charset="-128"/>
                        </a:rPr>
                        <a:t>HIV</a:t>
                      </a:r>
                      <a:r>
                        <a:rPr lang="ja-JP" altLang="en-US" sz="1800" dirty="0" smtClean="0">
                          <a:latin typeface="+mn-ea"/>
                          <a:ea typeface="+mn-ea"/>
                          <a:cs typeface="Meiryo UI" pitchFamily="50" charset="-128"/>
                        </a:rPr>
                        <a:t>など</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800" dirty="0" smtClean="0">
                          <a:latin typeface="+mn-ea"/>
                          <a:ea typeface="+mn-ea"/>
                          <a:cs typeface="Meiryo UI" pitchFamily="50" charset="-128"/>
                        </a:rPr>
                        <a:t>ブドウ球菌、大腸菌、</a:t>
                      </a:r>
                      <a:endParaRPr lang="en-US" altLang="ja-JP" sz="1800" dirty="0" smtClean="0">
                        <a:latin typeface="+mn-ea"/>
                        <a:ea typeface="+mn-ea"/>
                        <a:cs typeface="Meiryo UI" pitchFamily="50" charset="-128"/>
                      </a:endParaRPr>
                    </a:p>
                    <a:p>
                      <a:r>
                        <a:rPr lang="ja-JP" altLang="en-US" sz="1800" dirty="0" smtClean="0">
                          <a:latin typeface="+mn-ea"/>
                          <a:ea typeface="+mn-ea"/>
                          <a:cs typeface="Meiryo UI" pitchFamily="50" charset="-128"/>
                        </a:rPr>
                        <a:t>サルモネラ菌、結核菌、</a:t>
                      </a:r>
                      <a:endParaRPr lang="en-US" altLang="ja-JP" sz="1800" dirty="0" smtClean="0">
                        <a:latin typeface="+mn-ea"/>
                        <a:ea typeface="+mn-ea"/>
                        <a:cs typeface="Meiryo UI" pitchFamily="50" charset="-128"/>
                      </a:endParaRPr>
                    </a:p>
                    <a:p>
                      <a:r>
                        <a:rPr lang="ja-JP" altLang="en-US" sz="1800" dirty="0" smtClean="0">
                          <a:latin typeface="+mn-ea"/>
                          <a:ea typeface="+mn-ea"/>
                          <a:cs typeface="Meiryo UI" pitchFamily="50" charset="-128"/>
                        </a:rPr>
                        <a:t>ボツリヌス菌など</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800" dirty="0" smtClean="0">
                          <a:latin typeface="+mn-ea"/>
                          <a:ea typeface="+mn-ea"/>
                          <a:cs typeface="Meiryo UI" pitchFamily="50" charset="-128"/>
                        </a:rPr>
                        <a:t>白癬菌、カンジダ、</a:t>
                      </a:r>
                      <a:endParaRPr lang="en-US" altLang="ja-JP" sz="1800" dirty="0" smtClean="0">
                        <a:latin typeface="+mn-ea"/>
                        <a:ea typeface="+mn-ea"/>
                        <a:cs typeface="Meiryo UI" pitchFamily="50" charset="-128"/>
                      </a:endParaRPr>
                    </a:p>
                    <a:p>
                      <a:r>
                        <a:rPr lang="ja-JP" altLang="en-US" sz="1800" dirty="0" smtClean="0">
                          <a:latin typeface="+mn-ea"/>
                          <a:ea typeface="+mn-ea"/>
                          <a:cs typeface="Meiryo UI" pitchFamily="50" charset="-128"/>
                        </a:rPr>
                        <a:t>アスペルギルスなど</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800" dirty="0" smtClean="0">
                          <a:latin typeface="+mn-ea"/>
                          <a:ea typeface="+mn-ea"/>
                          <a:cs typeface="Meiryo UI" pitchFamily="50" charset="-128"/>
                        </a:rPr>
                        <a:t>治療</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dirty="0" smtClean="0">
                          <a:latin typeface="+mn-ea"/>
                          <a:ea typeface="+mn-ea"/>
                          <a:cs typeface="Meiryo UI" pitchFamily="50" charset="-128"/>
                        </a:rPr>
                        <a:t>抗ウイルス薬　</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dirty="0" smtClean="0">
                          <a:latin typeface="+mn-ea"/>
                          <a:ea typeface="+mn-ea"/>
                          <a:cs typeface="Meiryo UI" pitchFamily="50" charset="-128"/>
                        </a:rPr>
                        <a:t>抗菌薬</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dirty="0" smtClean="0">
                          <a:latin typeface="+mn-ea"/>
                          <a:ea typeface="+mn-ea"/>
                          <a:cs typeface="Meiryo UI" pitchFamily="50" charset="-128"/>
                        </a:rPr>
                        <a:t>抗真菌薬</a:t>
                      </a:r>
                      <a:endParaRPr kumimoji="1" lang="ja-JP" altLang="en-US" sz="1800" dirty="0">
                        <a:latin typeface="+mn-ea"/>
                        <a:ea typeface="+mn-ea"/>
                        <a:cs typeface="Meiryo UI" pitchFamily="50" charset="-128"/>
                      </a:endParaRPr>
                    </a:p>
                  </a:txBody>
                  <a:tcPr marL="91449" marR="91449"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207" name="タイトル 1"/>
          <p:cNvSpPr>
            <a:spLocks noGrp="1"/>
          </p:cNvSpPr>
          <p:nvPr>
            <p:ph type="title"/>
          </p:nvPr>
        </p:nvSpPr>
        <p:spPr>
          <a:xfrm>
            <a:off x="-36512" y="-27384"/>
            <a:ext cx="9143999" cy="490538"/>
          </a:xfrm>
          <a:extLst>
            <a:ext uri="{91240B29-F687-4F45-9708-019B960494DF}">
              <a14:hiddenLine xmlns:a14="http://schemas.microsoft.com/office/drawing/2010/main" w="28575">
                <a:solidFill>
                  <a:srgbClr val="000000"/>
                </a:solidFill>
                <a:miter lim="800000"/>
                <a:headEnd/>
                <a:tailEnd/>
              </a14:hiddenLine>
            </a:ext>
          </a:extLst>
        </p:spPr>
        <p:txBody>
          <a:bodyPr>
            <a:noAutofit/>
          </a:bodyPr>
          <a:lstStyle/>
          <a:p>
            <a:pPr eaLnBrk="1" hangingPunct="1"/>
            <a:r>
              <a:rPr lang="ja-JP" altLang="en-US" sz="3600" dirty="0" smtClean="0">
                <a:latin typeface="+mn-ea"/>
                <a:ea typeface="+mn-ea"/>
                <a:cs typeface="Meiryo UI" pitchFamily="50" charset="-128"/>
              </a:rPr>
              <a:t>感染の原因となる病原体の代表例</a:t>
            </a:r>
          </a:p>
        </p:txBody>
      </p:sp>
      <p:grpSp>
        <p:nvGrpSpPr>
          <p:cNvPr id="77" name="グループ化 76"/>
          <p:cNvGrpSpPr/>
          <p:nvPr/>
        </p:nvGrpSpPr>
        <p:grpSpPr>
          <a:xfrm>
            <a:off x="992799" y="692696"/>
            <a:ext cx="7962722" cy="3111203"/>
            <a:chOff x="1029311" y="1124742"/>
            <a:chExt cx="7962722" cy="3222925"/>
          </a:xfrm>
        </p:grpSpPr>
        <p:pic>
          <p:nvPicPr>
            <p:cNvPr id="5" name="図 4" descr="001.jpg"/>
            <p:cNvPicPr>
              <a:picLocks noChangeAspect="1"/>
            </p:cNvPicPr>
            <p:nvPr/>
          </p:nvPicPr>
          <p:blipFill>
            <a:blip r:embed="rId3" cstate="print"/>
            <a:stretch>
              <a:fillRect/>
            </a:stretch>
          </p:blipFill>
          <p:spPr>
            <a:xfrm>
              <a:off x="1188640" y="1124742"/>
              <a:ext cx="7631832" cy="3222925"/>
            </a:xfrm>
            <a:prstGeom prst="rect">
              <a:avLst/>
            </a:prstGeom>
          </p:spPr>
        </p:pic>
        <p:grpSp>
          <p:nvGrpSpPr>
            <p:cNvPr id="53" name="グループ化 52"/>
            <p:cNvGrpSpPr/>
            <p:nvPr/>
          </p:nvGrpSpPr>
          <p:grpSpPr>
            <a:xfrm>
              <a:off x="1413171" y="1854348"/>
              <a:ext cx="5052249" cy="1980508"/>
              <a:chOff x="1413171" y="1854349"/>
              <a:chExt cx="5052249" cy="1980508"/>
            </a:xfrm>
          </p:grpSpPr>
          <p:sp>
            <p:nvSpPr>
              <p:cNvPr id="39" name="角丸四角形 7"/>
              <p:cNvSpPr/>
              <p:nvPr/>
            </p:nvSpPr>
            <p:spPr>
              <a:xfrm>
                <a:off x="3814837" y="1854349"/>
                <a:ext cx="873621" cy="216024"/>
              </a:xfrm>
              <a:prstGeom prst="roundRect">
                <a:avLst/>
              </a:prstGeom>
              <a:solidFill>
                <a:schemeClr val="accent2">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n-ea"/>
                  </a:rPr>
                  <a:t>細菌</a:t>
                </a:r>
                <a:endParaRPr kumimoji="1" lang="ja-JP" altLang="en-US" dirty="0">
                  <a:solidFill>
                    <a:schemeClr val="tx1"/>
                  </a:solidFill>
                  <a:latin typeface="+mn-ea"/>
                </a:endParaRPr>
              </a:p>
            </p:txBody>
          </p:sp>
          <p:sp>
            <p:nvSpPr>
              <p:cNvPr id="40" name="角丸四角形 7"/>
              <p:cNvSpPr/>
              <p:nvPr/>
            </p:nvSpPr>
            <p:spPr>
              <a:xfrm>
                <a:off x="5091931" y="1854349"/>
                <a:ext cx="1373489" cy="216024"/>
              </a:xfrm>
              <a:prstGeom prst="roundRect">
                <a:avLst/>
              </a:prstGeom>
              <a:solidFill>
                <a:srgbClr val="FFC00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n-ea"/>
                  </a:rPr>
                  <a:t>ヒト細胞</a:t>
                </a:r>
                <a:endParaRPr kumimoji="1" lang="ja-JP" altLang="en-US" dirty="0">
                  <a:solidFill>
                    <a:schemeClr val="tx1"/>
                  </a:solidFill>
                  <a:latin typeface="+mn-ea"/>
                </a:endParaRPr>
              </a:p>
            </p:txBody>
          </p:sp>
          <p:sp>
            <p:nvSpPr>
              <p:cNvPr id="44" name="角丸四角形 7"/>
              <p:cNvSpPr/>
              <p:nvPr/>
            </p:nvSpPr>
            <p:spPr>
              <a:xfrm>
                <a:off x="1413171" y="3608641"/>
                <a:ext cx="1205089" cy="216024"/>
              </a:xfrm>
              <a:prstGeom prst="roundRect">
                <a:avLst/>
              </a:prstGeom>
              <a:solidFill>
                <a:schemeClr val="accent1">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n-ea"/>
                  </a:rPr>
                  <a:t>ウイルス</a:t>
                </a:r>
                <a:endParaRPr kumimoji="1" lang="ja-JP" altLang="en-US" dirty="0">
                  <a:solidFill>
                    <a:schemeClr val="tx1"/>
                  </a:solidFill>
                  <a:latin typeface="+mn-ea"/>
                </a:endParaRPr>
              </a:p>
            </p:txBody>
          </p:sp>
          <p:sp>
            <p:nvSpPr>
              <p:cNvPr id="45" name="角丸四角形 7"/>
              <p:cNvSpPr/>
              <p:nvPr/>
            </p:nvSpPr>
            <p:spPr>
              <a:xfrm>
                <a:off x="4566660" y="3618833"/>
                <a:ext cx="873621" cy="216024"/>
              </a:xfrm>
              <a:prstGeom prst="roundRect">
                <a:avLst/>
              </a:prstGeom>
              <a:solidFill>
                <a:srgbClr val="92D050"/>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n-ea"/>
                  </a:rPr>
                  <a:t>真菌</a:t>
                </a:r>
                <a:endParaRPr kumimoji="1" lang="ja-JP" altLang="en-US" dirty="0">
                  <a:solidFill>
                    <a:schemeClr val="tx1"/>
                  </a:solidFill>
                  <a:latin typeface="+mn-ea"/>
                </a:endParaRPr>
              </a:p>
            </p:txBody>
          </p:sp>
        </p:grpSp>
        <p:grpSp>
          <p:nvGrpSpPr>
            <p:cNvPr id="59" name="グループ化 58"/>
            <p:cNvGrpSpPr/>
            <p:nvPr/>
          </p:nvGrpSpPr>
          <p:grpSpPr>
            <a:xfrm>
              <a:off x="1029311" y="2447484"/>
              <a:ext cx="7962722" cy="395693"/>
              <a:chOff x="1029311" y="2447483"/>
              <a:chExt cx="7962722" cy="395693"/>
            </a:xfrm>
          </p:grpSpPr>
          <p:sp>
            <p:nvSpPr>
              <p:cNvPr id="46" name="テキスト ボックス 45"/>
              <p:cNvSpPr txBox="1"/>
              <p:nvPr/>
            </p:nvSpPr>
            <p:spPr>
              <a:xfrm>
                <a:off x="1029311" y="2447483"/>
                <a:ext cx="878393" cy="369332"/>
              </a:xfrm>
              <a:prstGeom prst="rect">
                <a:avLst/>
              </a:prstGeom>
              <a:noFill/>
            </p:spPr>
            <p:txBody>
              <a:bodyPr wrap="square" rtlCol="0">
                <a:spAutoFit/>
              </a:bodyPr>
              <a:lstStyle/>
              <a:p>
                <a:r>
                  <a:rPr kumimoji="1" lang="en-US" altLang="ja-JP" dirty="0" smtClean="0">
                    <a:latin typeface="+mn-ea"/>
                  </a:rPr>
                  <a:t>10nm</a:t>
                </a:r>
                <a:endParaRPr kumimoji="1" lang="ja-JP" altLang="en-US" dirty="0">
                  <a:latin typeface="+mn-ea"/>
                </a:endParaRPr>
              </a:p>
            </p:txBody>
          </p:sp>
          <p:sp>
            <p:nvSpPr>
              <p:cNvPr id="47" name="テキスト ボックス 46"/>
              <p:cNvSpPr txBox="1"/>
              <p:nvPr/>
            </p:nvSpPr>
            <p:spPr>
              <a:xfrm>
                <a:off x="2330516" y="2447483"/>
                <a:ext cx="959919" cy="369332"/>
              </a:xfrm>
              <a:prstGeom prst="rect">
                <a:avLst/>
              </a:prstGeom>
              <a:noFill/>
            </p:spPr>
            <p:txBody>
              <a:bodyPr wrap="square" rtlCol="0">
                <a:spAutoFit/>
              </a:bodyPr>
              <a:lstStyle/>
              <a:p>
                <a:r>
                  <a:rPr kumimoji="1" lang="en-US" altLang="ja-JP" dirty="0" smtClean="0">
                    <a:latin typeface="+mn-ea"/>
                  </a:rPr>
                  <a:t>100nm</a:t>
                </a:r>
                <a:endParaRPr kumimoji="1" lang="ja-JP" altLang="en-US" dirty="0">
                  <a:latin typeface="+mn-ea"/>
                </a:endParaRPr>
              </a:p>
            </p:txBody>
          </p:sp>
          <p:sp>
            <p:nvSpPr>
              <p:cNvPr id="48" name="テキスト ボックス 47"/>
              <p:cNvSpPr txBox="1"/>
              <p:nvPr/>
            </p:nvSpPr>
            <p:spPr>
              <a:xfrm>
                <a:off x="3891607" y="2473844"/>
                <a:ext cx="720080" cy="369332"/>
              </a:xfrm>
              <a:prstGeom prst="rect">
                <a:avLst/>
              </a:prstGeom>
              <a:noFill/>
            </p:spPr>
            <p:txBody>
              <a:bodyPr wrap="square" rtlCol="0">
                <a:spAutoFit/>
              </a:bodyPr>
              <a:lstStyle/>
              <a:p>
                <a:r>
                  <a:rPr kumimoji="1" lang="en-US" altLang="ja-JP" dirty="0" smtClean="0">
                    <a:latin typeface="+mn-ea"/>
                  </a:rPr>
                  <a:t>1</a:t>
                </a:r>
                <a:r>
                  <a:rPr lang="en-US" altLang="ja-JP" dirty="0" smtClean="0">
                    <a:latin typeface="+mn-ea"/>
                  </a:rPr>
                  <a:t>μ</a:t>
                </a:r>
                <a:r>
                  <a:rPr kumimoji="1" lang="en-US" altLang="ja-JP" dirty="0" smtClean="0">
                    <a:latin typeface="+mn-ea"/>
                  </a:rPr>
                  <a:t>m</a:t>
                </a:r>
                <a:endParaRPr kumimoji="1" lang="ja-JP" altLang="en-US" dirty="0">
                  <a:latin typeface="+mn-ea"/>
                </a:endParaRPr>
              </a:p>
            </p:txBody>
          </p:sp>
          <p:sp>
            <p:nvSpPr>
              <p:cNvPr id="49" name="テキスト ボックス 48"/>
              <p:cNvSpPr txBox="1"/>
              <p:nvPr/>
            </p:nvSpPr>
            <p:spPr>
              <a:xfrm>
                <a:off x="5316973" y="2473844"/>
                <a:ext cx="923404" cy="369332"/>
              </a:xfrm>
              <a:prstGeom prst="rect">
                <a:avLst/>
              </a:prstGeom>
              <a:noFill/>
            </p:spPr>
            <p:txBody>
              <a:bodyPr wrap="square" rtlCol="0">
                <a:spAutoFit/>
              </a:bodyPr>
              <a:lstStyle/>
              <a:p>
                <a:r>
                  <a:rPr kumimoji="1" lang="en-US" altLang="ja-JP" dirty="0" smtClean="0">
                    <a:latin typeface="+mn-ea"/>
                  </a:rPr>
                  <a:t>10</a:t>
                </a:r>
                <a:r>
                  <a:rPr lang="en-US" altLang="ja-JP" dirty="0" smtClean="0">
                    <a:latin typeface="+mn-ea"/>
                  </a:rPr>
                  <a:t>μ</a:t>
                </a:r>
                <a:r>
                  <a:rPr kumimoji="1" lang="en-US" altLang="ja-JP" dirty="0" smtClean="0">
                    <a:latin typeface="+mn-ea"/>
                  </a:rPr>
                  <a:t>m</a:t>
                </a:r>
                <a:endParaRPr kumimoji="1" lang="ja-JP" altLang="en-US" dirty="0">
                  <a:latin typeface="+mn-ea"/>
                </a:endParaRPr>
              </a:p>
            </p:txBody>
          </p:sp>
          <p:sp>
            <p:nvSpPr>
              <p:cNvPr id="50" name="テキスト ボックス 49"/>
              <p:cNvSpPr txBox="1"/>
              <p:nvPr/>
            </p:nvSpPr>
            <p:spPr>
              <a:xfrm>
                <a:off x="6696744" y="2473844"/>
                <a:ext cx="1000749" cy="369332"/>
              </a:xfrm>
              <a:prstGeom prst="rect">
                <a:avLst/>
              </a:prstGeom>
              <a:noFill/>
            </p:spPr>
            <p:txBody>
              <a:bodyPr wrap="square" rtlCol="0">
                <a:spAutoFit/>
              </a:bodyPr>
              <a:lstStyle/>
              <a:p>
                <a:r>
                  <a:rPr kumimoji="1" lang="en-US" altLang="ja-JP" dirty="0" smtClean="0">
                    <a:latin typeface="+mn-ea"/>
                  </a:rPr>
                  <a:t>100</a:t>
                </a:r>
                <a:r>
                  <a:rPr lang="en-US" altLang="ja-JP" dirty="0" smtClean="0">
                    <a:latin typeface="+mn-ea"/>
                  </a:rPr>
                  <a:t>μ</a:t>
                </a:r>
                <a:r>
                  <a:rPr kumimoji="1" lang="en-US" altLang="ja-JP" dirty="0" smtClean="0">
                    <a:latin typeface="+mn-ea"/>
                  </a:rPr>
                  <a:t>m</a:t>
                </a:r>
                <a:endParaRPr kumimoji="1" lang="ja-JP" altLang="en-US" dirty="0">
                  <a:latin typeface="+mn-ea"/>
                </a:endParaRPr>
              </a:p>
            </p:txBody>
          </p:sp>
          <p:sp>
            <p:nvSpPr>
              <p:cNvPr id="51" name="テキスト ボックス 50"/>
              <p:cNvSpPr txBox="1"/>
              <p:nvPr/>
            </p:nvSpPr>
            <p:spPr>
              <a:xfrm>
                <a:off x="8212494" y="2466354"/>
                <a:ext cx="779539" cy="369332"/>
              </a:xfrm>
              <a:prstGeom prst="rect">
                <a:avLst/>
              </a:prstGeom>
              <a:noFill/>
            </p:spPr>
            <p:txBody>
              <a:bodyPr wrap="square" rtlCol="0">
                <a:spAutoFit/>
              </a:bodyPr>
              <a:lstStyle/>
              <a:p>
                <a:r>
                  <a:rPr kumimoji="1" lang="en-US" altLang="ja-JP" dirty="0" smtClean="0">
                    <a:latin typeface="+mn-ea"/>
                  </a:rPr>
                  <a:t>1mm</a:t>
                </a:r>
                <a:endParaRPr kumimoji="1" lang="ja-JP" altLang="en-US" dirty="0">
                  <a:latin typeface="+mn-ea"/>
                </a:endParaRPr>
              </a:p>
            </p:txBody>
          </p:sp>
        </p:grpSp>
        <p:grpSp>
          <p:nvGrpSpPr>
            <p:cNvPr id="76" name="グループ化 75"/>
            <p:cNvGrpSpPr/>
            <p:nvPr/>
          </p:nvGrpSpPr>
          <p:grpSpPr>
            <a:xfrm>
              <a:off x="1941616" y="3033165"/>
              <a:ext cx="6079405" cy="561807"/>
              <a:chOff x="1941616" y="3033165"/>
              <a:chExt cx="6079405" cy="561807"/>
            </a:xfrm>
          </p:grpSpPr>
          <p:sp>
            <p:nvSpPr>
              <p:cNvPr id="55" name="テキスト ボックス 54"/>
              <p:cNvSpPr txBox="1"/>
              <p:nvPr/>
            </p:nvSpPr>
            <p:spPr>
              <a:xfrm>
                <a:off x="1941616" y="3125093"/>
                <a:ext cx="144016" cy="153888"/>
              </a:xfrm>
              <a:prstGeom prst="rect">
                <a:avLst/>
              </a:prstGeom>
              <a:noFill/>
            </p:spPr>
            <p:txBody>
              <a:bodyPr wrap="square" lIns="0" tIns="0" rIns="0" bIns="0" rtlCol="0">
                <a:spAutoFit/>
              </a:bodyPr>
              <a:lstStyle/>
              <a:p>
                <a:pPr algn="ctr"/>
                <a:endParaRPr kumimoji="1" lang="ja-JP" altLang="en-US" sz="1000" dirty="0">
                  <a:latin typeface="+mn-ea"/>
                </a:endParaRPr>
              </a:p>
            </p:txBody>
          </p:sp>
          <p:grpSp>
            <p:nvGrpSpPr>
              <p:cNvPr id="60" name="グループ化 59"/>
              <p:cNvGrpSpPr/>
              <p:nvPr/>
            </p:nvGrpSpPr>
            <p:grpSpPr>
              <a:xfrm>
                <a:off x="3339880" y="3033165"/>
                <a:ext cx="437823" cy="561807"/>
                <a:chOff x="1827712" y="3079993"/>
                <a:chExt cx="437823" cy="561807"/>
              </a:xfrm>
            </p:grpSpPr>
            <p:sp>
              <p:nvSpPr>
                <p:cNvPr id="61" name="テキスト ボックス 60"/>
                <p:cNvSpPr txBox="1"/>
                <p:nvPr/>
              </p:nvSpPr>
              <p:spPr>
                <a:xfrm>
                  <a:off x="1827712" y="3364801"/>
                  <a:ext cx="437823" cy="276999"/>
                </a:xfrm>
                <a:prstGeom prst="rect">
                  <a:avLst/>
                </a:prstGeom>
                <a:noFill/>
              </p:spPr>
              <p:txBody>
                <a:bodyPr wrap="square" lIns="0" tIns="0" rIns="0" bIns="0" rtlCol="0">
                  <a:spAutoFit/>
                </a:bodyPr>
                <a:lstStyle/>
                <a:p>
                  <a:pPr algn="ctr"/>
                  <a:r>
                    <a:rPr kumimoji="1" lang="en-US" altLang="ja-JP" dirty="0" smtClean="0">
                      <a:latin typeface="+mn-ea"/>
                    </a:rPr>
                    <a:t>10</a:t>
                  </a:r>
                  <a:endParaRPr kumimoji="1" lang="ja-JP" altLang="en-US" dirty="0">
                    <a:latin typeface="+mn-ea"/>
                  </a:endParaRPr>
                </a:p>
              </p:txBody>
            </p:sp>
            <p:sp>
              <p:nvSpPr>
                <p:cNvPr id="62" name="テキスト ボックス 61"/>
                <p:cNvSpPr txBox="1"/>
                <p:nvPr/>
              </p:nvSpPr>
              <p:spPr>
                <a:xfrm>
                  <a:off x="1943410" y="3079993"/>
                  <a:ext cx="163570" cy="276999"/>
                </a:xfrm>
                <a:prstGeom prst="rect">
                  <a:avLst/>
                </a:prstGeom>
                <a:noFill/>
              </p:spPr>
              <p:txBody>
                <a:bodyPr wrap="square" lIns="0" tIns="0" rIns="0" bIns="0" rtlCol="0">
                  <a:spAutoFit/>
                </a:bodyPr>
                <a:lstStyle/>
                <a:p>
                  <a:pPr algn="ctr"/>
                  <a:r>
                    <a:rPr kumimoji="1" lang="en-US" altLang="ja-JP" dirty="0" smtClean="0">
                      <a:latin typeface="+mn-ea"/>
                    </a:rPr>
                    <a:t>1</a:t>
                  </a:r>
                  <a:endParaRPr kumimoji="1" lang="ja-JP" altLang="en-US" dirty="0">
                    <a:latin typeface="+mn-ea"/>
                  </a:endParaRPr>
                </a:p>
              </p:txBody>
            </p:sp>
            <p:cxnSp>
              <p:nvCxnSpPr>
                <p:cNvPr id="63" name="直線コネクタ 62"/>
                <p:cNvCxnSpPr/>
                <p:nvPr/>
              </p:nvCxnSpPr>
              <p:spPr>
                <a:xfrm>
                  <a:off x="1849142" y="3363679"/>
                  <a:ext cx="394965" cy="0"/>
                </a:xfrm>
                <a:prstGeom prst="line">
                  <a:avLst/>
                </a:prstGeom>
                <a:ln w="1524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4" name="グループ化 63"/>
              <p:cNvGrpSpPr/>
              <p:nvPr/>
            </p:nvGrpSpPr>
            <p:grpSpPr>
              <a:xfrm>
                <a:off x="4909819" y="3125093"/>
                <a:ext cx="144016" cy="338959"/>
                <a:chOff x="1941616" y="3171921"/>
                <a:chExt cx="144016" cy="338959"/>
              </a:xfrm>
            </p:grpSpPr>
            <p:sp>
              <p:nvSpPr>
                <p:cNvPr id="65" name="テキスト ボックス 64"/>
                <p:cNvSpPr txBox="1"/>
                <p:nvPr/>
              </p:nvSpPr>
              <p:spPr>
                <a:xfrm>
                  <a:off x="1941616" y="3356992"/>
                  <a:ext cx="144016" cy="153888"/>
                </a:xfrm>
                <a:prstGeom prst="rect">
                  <a:avLst/>
                </a:prstGeom>
                <a:noFill/>
              </p:spPr>
              <p:txBody>
                <a:bodyPr wrap="square" lIns="0" tIns="0" rIns="0" bIns="0" rtlCol="0">
                  <a:spAutoFit/>
                </a:bodyPr>
                <a:lstStyle/>
                <a:p>
                  <a:pPr algn="ctr"/>
                  <a:endParaRPr kumimoji="1" lang="ja-JP" altLang="en-US" sz="1000" dirty="0">
                    <a:latin typeface="+mn-ea"/>
                  </a:endParaRPr>
                </a:p>
              </p:txBody>
            </p:sp>
            <p:sp>
              <p:nvSpPr>
                <p:cNvPr id="66" name="テキスト ボックス 65"/>
                <p:cNvSpPr txBox="1"/>
                <p:nvPr/>
              </p:nvSpPr>
              <p:spPr>
                <a:xfrm>
                  <a:off x="1941616" y="3171921"/>
                  <a:ext cx="144016" cy="153888"/>
                </a:xfrm>
                <a:prstGeom prst="rect">
                  <a:avLst/>
                </a:prstGeom>
                <a:noFill/>
              </p:spPr>
              <p:txBody>
                <a:bodyPr wrap="square" lIns="0" tIns="0" rIns="0" bIns="0" rtlCol="0">
                  <a:spAutoFit/>
                </a:bodyPr>
                <a:lstStyle/>
                <a:p>
                  <a:pPr algn="ctr"/>
                  <a:endParaRPr kumimoji="1" lang="ja-JP" altLang="en-US" sz="1000" dirty="0">
                    <a:latin typeface="+mn-ea"/>
                  </a:endParaRPr>
                </a:p>
              </p:txBody>
            </p:sp>
          </p:grpSp>
          <p:sp>
            <p:nvSpPr>
              <p:cNvPr id="69" name="テキスト ボックス 68"/>
              <p:cNvSpPr txBox="1"/>
              <p:nvPr/>
            </p:nvSpPr>
            <p:spPr>
              <a:xfrm>
                <a:off x="6393412" y="3310164"/>
                <a:ext cx="144016" cy="153888"/>
              </a:xfrm>
              <a:prstGeom prst="rect">
                <a:avLst/>
              </a:prstGeom>
              <a:noFill/>
            </p:spPr>
            <p:txBody>
              <a:bodyPr wrap="square" lIns="0" tIns="0" rIns="0" bIns="0" rtlCol="0">
                <a:spAutoFit/>
              </a:bodyPr>
              <a:lstStyle/>
              <a:p>
                <a:pPr algn="ctr"/>
                <a:endParaRPr kumimoji="1" lang="ja-JP" altLang="en-US" sz="1000" dirty="0">
                  <a:latin typeface="+mn-ea"/>
                </a:endParaRPr>
              </a:p>
            </p:txBody>
          </p:sp>
          <p:sp>
            <p:nvSpPr>
              <p:cNvPr id="73" name="テキスト ボックス 72"/>
              <p:cNvSpPr txBox="1"/>
              <p:nvPr/>
            </p:nvSpPr>
            <p:spPr>
              <a:xfrm>
                <a:off x="7877005" y="3310164"/>
                <a:ext cx="144016" cy="153888"/>
              </a:xfrm>
              <a:prstGeom prst="rect">
                <a:avLst/>
              </a:prstGeom>
              <a:noFill/>
            </p:spPr>
            <p:txBody>
              <a:bodyPr wrap="square" lIns="0" tIns="0" rIns="0" bIns="0" rtlCol="0">
                <a:spAutoFit/>
              </a:bodyPr>
              <a:lstStyle/>
              <a:p>
                <a:pPr algn="ctr"/>
                <a:endParaRPr kumimoji="1" lang="ja-JP" altLang="en-US" sz="1000" dirty="0">
                  <a:latin typeface="+mn-ea"/>
                </a:endParaRPr>
              </a:p>
            </p:txBody>
          </p:sp>
        </p:grpSp>
      </p:grpSp>
      <p:cxnSp>
        <p:nvCxnSpPr>
          <p:cNvPr id="41" name="直線コネクタ 40"/>
          <p:cNvCxnSpPr/>
          <p:nvPr/>
        </p:nvCxnSpPr>
        <p:spPr>
          <a:xfrm>
            <a:off x="1108358" y="476672"/>
            <a:ext cx="687615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1760291" y="2675995"/>
            <a:ext cx="437823" cy="276999"/>
          </a:xfrm>
          <a:prstGeom prst="rect">
            <a:avLst/>
          </a:prstGeom>
          <a:noFill/>
        </p:spPr>
        <p:txBody>
          <a:bodyPr wrap="square" lIns="0" tIns="0" rIns="0" bIns="0" rtlCol="0">
            <a:spAutoFit/>
          </a:bodyPr>
          <a:lstStyle/>
          <a:p>
            <a:pPr algn="ctr"/>
            <a:r>
              <a:rPr kumimoji="1" lang="en-US" altLang="ja-JP" dirty="0" smtClean="0">
                <a:latin typeface="+mn-ea"/>
              </a:rPr>
              <a:t>10</a:t>
            </a:r>
            <a:endParaRPr kumimoji="1" lang="ja-JP" altLang="en-US" dirty="0">
              <a:latin typeface="+mn-ea"/>
            </a:endParaRPr>
          </a:p>
        </p:txBody>
      </p:sp>
      <p:sp>
        <p:nvSpPr>
          <p:cNvPr id="43" name="テキスト ボックス 42"/>
          <p:cNvSpPr txBox="1"/>
          <p:nvPr/>
        </p:nvSpPr>
        <p:spPr>
          <a:xfrm>
            <a:off x="1905104" y="2464998"/>
            <a:ext cx="163570" cy="276999"/>
          </a:xfrm>
          <a:prstGeom prst="rect">
            <a:avLst/>
          </a:prstGeom>
          <a:noFill/>
        </p:spPr>
        <p:txBody>
          <a:bodyPr wrap="square" lIns="0" tIns="0" rIns="0" bIns="0" rtlCol="0">
            <a:spAutoFit/>
          </a:bodyPr>
          <a:lstStyle/>
          <a:p>
            <a:pPr algn="ctr"/>
            <a:r>
              <a:rPr kumimoji="1" lang="en-US" altLang="ja-JP" dirty="0" smtClean="0">
                <a:latin typeface="+mn-ea"/>
              </a:rPr>
              <a:t>1</a:t>
            </a:r>
            <a:endParaRPr kumimoji="1" lang="ja-JP" altLang="en-US" dirty="0">
              <a:latin typeface="+mn-ea"/>
            </a:endParaRPr>
          </a:p>
        </p:txBody>
      </p:sp>
      <p:cxnSp>
        <p:nvCxnSpPr>
          <p:cNvPr id="52" name="直線コネクタ 51"/>
          <p:cNvCxnSpPr/>
          <p:nvPr/>
        </p:nvCxnSpPr>
        <p:spPr>
          <a:xfrm>
            <a:off x="1779629" y="2720566"/>
            <a:ext cx="394965" cy="0"/>
          </a:xfrm>
          <a:prstGeom prst="line">
            <a:avLst/>
          </a:prstGeom>
          <a:ln w="1524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7744168" y="2741997"/>
            <a:ext cx="437823" cy="276999"/>
          </a:xfrm>
          <a:prstGeom prst="rect">
            <a:avLst/>
          </a:prstGeom>
          <a:noFill/>
        </p:spPr>
        <p:txBody>
          <a:bodyPr wrap="square" lIns="0" tIns="0" rIns="0" bIns="0" rtlCol="0">
            <a:spAutoFit/>
          </a:bodyPr>
          <a:lstStyle/>
          <a:p>
            <a:pPr algn="ctr"/>
            <a:r>
              <a:rPr kumimoji="1" lang="en-US" altLang="ja-JP" dirty="0" smtClean="0">
                <a:latin typeface="+mn-ea"/>
              </a:rPr>
              <a:t>10</a:t>
            </a:r>
            <a:endParaRPr kumimoji="1" lang="ja-JP" altLang="en-US" dirty="0">
              <a:latin typeface="+mn-ea"/>
            </a:endParaRPr>
          </a:p>
        </p:txBody>
      </p:sp>
      <p:sp>
        <p:nvSpPr>
          <p:cNvPr id="78" name="テキスト ボックス 77"/>
          <p:cNvSpPr txBox="1"/>
          <p:nvPr/>
        </p:nvSpPr>
        <p:spPr>
          <a:xfrm>
            <a:off x="7902723" y="2503053"/>
            <a:ext cx="163570" cy="276999"/>
          </a:xfrm>
          <a:prstGeom prst="rect">
            <a:avLst/>
          </a:prstGeom>
          <a:noFill/>
        </p:spPr>
        <p:txBody>
          <a:bodyPr wrap="square" lIns="0" tIns="0" rIns="0" bIns="0" rtlCol="0">
            <a:spAutoFit/>
          </a:bodyPr>
          <a:lstStyle/>
          <a:p>
            <a:pPr algn="ctr"/>
            <a:r>
              <a:rPr kumimoji="1" lang="en-US" altLang="ja-JP" dirty="0" smtClean="0">
                <a:latin typeface="+mn-ea"/>
              </a:rPr>
              <a:t>1</a:t>
            </a:r>
            <a:endParaRPr kumimoji="1" lang="ja-JP" altLang="en-US" dirty="0">
              <a:latin typeface="+mn-ea"/>
            </a:endParaRPr>
          </a:p>
        </p:txBody>
      </p:sp>
      <p:cxnSp>
        <p:nvCxnSpPr>
          <p:cNvPr id="79" name="直線コネクタ 78"/>
          <p:cNvCxnSpPr/>
          <p:nvPr/>
        </p:nvCxnSpPr>
        <p:spPr>
          <a:xfrm>
            <a:off x="7765596" y="2756280"/>
            <a:ext cx="394965" cy="0"/>
          </a:xfrm>
          <a:prstGeom prst="line">
            <a:avLst/>
          </a:prstGeom>
          <a:ln w="15240">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6221771" y="2762182"/>
            <a:ext cx="437823" cy="276999"/>
          </a:xfrm>
          <a:prstGeom prst="rect">
            <a:avLst/>
          </a:prstGeom>
          <a:noFill/>
        </p:spPr>
        <p:txBody>
          <a:bodyPr wrap="square" lIns="0" tIns="0" rIns="0" bIns="0" rtlCol="0">
            <a:spAutoFit/>
          </a:bodyPr>
          <a:lstStyle/>
          <a:p>
            <a:pPr algn="ctr"/>
            <a:r>
              <a:rPr kumimoji="1" lang="en-US" altLang="ja-JP" dirty="0" smtClean="0">
                <a:latin typeface="+mn-ea"/>
              </a:rPr>
              <a:t>10</a:t>
            </a:r>
            <a:endParaRPr kumimoji="1" lang="ja-JP" altLang="en-US" dirty="0">
              <a:latin typeface="+mn-ea"/>
            </a:endParaRPr>
          </a:p>
        </p:txBody>
      </p:sp>
      <p:sp>
        <p:nvSpPr>
          <p:cNvPr id="81" name="テキスト ボックス 80"/>
          <p:cNvSpPr txBox="1"/>
          <p:nvPr/>
        </p:nvSpPr>
        <p:spPr>
          <a:xfrm>
            <a:off x="6367905" y="2485204"/>
            <a:ext cx="163570" cy="276999"/>
          </a:xfrm>
          <a:prstGeom prst="rect">
            <a:avLst/>
          </a:prstGeom>
          <a:noFill/>
        </p:spPr>
        <p:txBody>
          <a:bodyPr wrap="square" lIns="0" tIns="0" rIns="0" bIns="0" rtlCol="0">
            <a:spAutoFit/>
          </a:bodyPr>
          <a:lstStyle/>
          <a:p>
            <a:pPr algn="ctr"/>
            <a:r>
              <a:rPr kumimoji="1" lang="en-US" altLang="ja-JP" dirty="0" smtClean="0">
                <a:latin typeface="+mn-ea"/>
              </a:rPr>
              <a:t>1</a:t>
            </a:r>
            <a:endParaRPr kumimoji="1" lang="ja-JP" altLang="en-US" dirty="0">
              <a:latin typeface="+mn-ea"/>
            </a:endParaRPr>
          </a:p>
        </p:txBody>
      </p:sp>
      <p:cxnSp>
        <p:nvCxnSpPr>
          <p:cNvPr id="82" name="直線コネクタ 81"/>
          <p:cNvCxnSpPr/>
          <p:nvPr/>
        </p:nvCxnSpPr>
        <p:spPr>
          <a:xfrm>
            <a:off x="6265267" y="2759955"/>
            <a:ext cx="394965" cy="0"/>
          </a:xfrm>
          <a:prstGeom prst="line">
            <a:avLst/>
          </a:prstGeom>
          <a:ln w="1524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4731666" y="2712963"/>
            <a:ext cx="437823" cy="276999"/>
          </a:xfrm>
          <a:prstGeom prst="rect">
            <a:avLst/>
          </a:prstGeom>
          <a:noFill/>
        </p:spPr>
        <p:txBody>
          <a:bodyPr wrap="square" lIns="0" tIns="0" rIns="0" bIns="0" rtlCol="0">
            <a:spAutoFit/>
          </a:bodyPr>
          <a:lstStyle/>
          <a:p>
            <a:pPr algn="ctr"/>
            <a:r>
              <a:rPr kumimoji="1" lang="en-US" altLang="ja-JP" dirty="0" smtClean="0">
                <a:latin typeface="+mn-ea"/>
              </a:rPr>
              <a:t>10</a:t>
            </a:r>
            <a:endParaRPr kumimoji="1" lang="ja-JP" altLang="en-US" dirty="0">
              <a:latin typeface="+mn-ea"/>
            </a:endParaRPr>
          </a:p>
        </p:txBody>
      </p:sp>
      <p:sp>
        <p:nvSpPr>
          <p:cNvPr id="84" name="テキスト ボックス 83"/>
          <p:cNvSpPr txBox="1"/>
          <p:nvPr/>
        </p:nvSpPr>
        <p:spPr>
          <a:xfrm>
            <a:off x="4916258" y="2484701"/>
            <a:ext cx="163570" cy="276999"/>
          </a:xfrm>
          <a:prstGeom prst="rect">
            <a:avLst/>
          </a:prstGeom>
          <a:noFill/>
        </p:spPr>
        <p:txBody>
          <a:bodyPr wrap="square" lIns="0" tIns="0" rIns="0" bIns="0" rtlCol="0">
            <a:spAutoFit/>
          </a:bodyPr>
          <a:lstStyle/>
          <a:p>
            <a:pPr algn="ctr"/>
            <a:r>
              <a:rPr kumimoji="1" lang="en-US" altLang="ja-JP" dirty="0" smtClean="0">
                <a:latin typeface="+mn-ea"/>
              </a:rPr>
              <a:t>1</a:t>
            </a:r>
            <a:endParaRPr kumimoji="1" lang="ja-JP" altLang="en-US" dirty="0">
              <a:latin typeface="+mn-ea"/>
            </a:endParaRPr>
          </a:p>
        </p:txBody>
      </p:sp>
      <p:cxnSp>
        <p:nvCxnSpPr>
          <p:cNvPr id="85" name="直線コネクタ 84"/>
          <p:cNvCxnSpPr/>
          <p:nvPr/>
        </p:nvCxnSpPr>
        <p:spPr>
          <a:xfrm>
            <a:off x="4769475" y="2741997"/>
            <a:ext cx="394965" cy="0"/>
          </a:xfrm>
          <a:prstGeom prst="line">
            <a:avLst/>
          </a:prstGeom>
          <a:ln w="1524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2026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39241" y="0"/>
            <a:ext cx="9144000" cy="620713"/>
          </a:xfrm>
        </p:spPr>
        <p:txBody>
          <a:bodyPr>
            <a:noAutofit/>
          </a:bodyPr>
          <a:lstStyle/>
          <a:p>
            <a:pPr eaLnBrk="1" hangingPunct="1"/>
            <a:r>
              <a:rPr lang="ja-JP" altLang="en-US" sz="4000" dirty="0">
                <a:latin typeface="+mj-ea"/>
                <a:cs typeface="Meiryo UI" pitchFamily="50" charset="-128"/>
              </a:rPr>
              <a:t>感染＝発病ではない</a:t>
            </a:r>
            <a:endParaRPr lang="ja-JP" altLang="en-US" sz="4000" dirty="0" smtClean="0">
              <a:latin typeface="+mj-ea"/>
              <a:cs typeface="Meiryo UI" pitchFamily="50" charset="-128"/>
            </a:endParaRPr>
          </a:p>
        </p:txBody>
      </p:sp>
      <p:sp>
        <p:nvSpPr>
          <p:cNvPr id="4" name="角丸四角形 3"/>
          <p:cNvSpPr/>
          <p:nvPr/>
        </p:nvSpPr>
        <p:spPr>
          <a:xfrm>
            <a:off x="403722" y="764704"/>
            <a:ext cx="8424936" cy="1224136"/>
          </a:xfrm>
          <a:prstGeom prst="round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ja-JP" altLang="en-US" sz="2000" dirty="0" smtClean="0">
                <a:solidFill>
                  <a:srgbClr val="0070C0"/>
                </a:solidFill>
                <a:latin typeface="+mj-ea"/>
                <a:ea typeface="+mj-ea"/>
                <a:cs typeface="Meiryo UI" pitchFamily="50" charset="-128"/>
              </a:rPr>
              <a:t>　</a:t>
            </a:r>
            <a:endParaRPr lang="en-US" altLang="ja-JP" sz="2000" dirty="0" smtClean="0">
              <a:solidFill>
                <a:srgbClr val="0070C0"/>
              </a:solidFill>
              <a:latin typeface="+mj-ea"/>
              <a:ea typeface="+mj-ea"/>
              <a:cs typeface="Meiryo UI" pitchFamily="50" charset="-128"/>
            </a:endParaRPr>
          </a:p>
          <a:p>
            <a:pPr>
              <a:defRPr/>
            </a:pPr>
            <a:r>
              <a:rPr lang="ja-JP" altLang="en-US" sz="2000" dirty="0">
                <a:solidFill>
                  <a:srgbClr val="0070C0"/>
                </a:solidFill>
                <a:latin typeface="+mj-ea"/>
                <a:ea typeface="+mj-ea"/>
                <a:cs typeface="Meiryo UI" pitchFamily="50" charset="-128"/>
              </a:rPr>
              <a:t>　</a:t>
            </a:r>
            <a:r>
              <a:rPr lang="ja-JP" altLang="en-US" sz="2000" b="1" dirty="0">
                <a:solidFill>
                  <a:srgbClr val="0070C0"/>
                </a:solidFill>
                <a:latin typeface="+mj-ea"/>
                <a:cs typeface="Meiryo UI" pitchFamily="50" charset="-128"/>
              </a:rPr>
              <a:t>感染源とは、病原体を保有し、他の人に感染</a:t>
            </a:r>
            <a:r>
              <a:rPr lang="ja-JP" altLang="en-US" sz="2000" b="1" dirty="0" smtClean="0">
                <a:solidFill>
                  <a:srgbClr val="0070C0"/>
                </a:solidFill>
                <a:latin typeface="+mj-ea"/>
                <a:cs typeface="Meiryo UI" pitchFamily="50" charset="-128"/>
              </a:rPr>
              <a:t>させるヒト（</a:t>
            </a:r>
            <a:r>
              <a:rPr lang="ja-JP" altLang="en-US" sz="2000" b="1" dirty="0">
                <a:solidFill>
                  <a:srgbClr val="0070C0"/>
                </a:solidFill>
                <a:latin typeface="+mj-ea"/>
                <a:cs typeface="Meiryo UI" pitchFamily="50" charset="-128"/>
              </a:rPr>
              <a:t>モノ</a:t>
            </a:r>
            <a:r>
              <a:rPr lang="ja-JP" altLang="en-US" sz="2000" b="1" dirty="0" smtClean="0">
                <a:solidFill>
                  <a:srgbClr val="0070C0"/>
                </a:solidFill>
                <a:latin typeface="+mj-ea"/>
                <a:cs typeface="Meiryo UI" pitchFamily="50" charset="-128"/>
              </a:rPr>
              <a:t>）</a:t>
            </a:r>
            <a:endParaRPr lang="en-US" altLang="ja-JP" sz="2000" dirty="0" smtClean="0">
              <a:solidFill>
                <a:srgbClr val="0070C0"/>
              </a:solidFill>
              <a:latin typeface="+mj-ea"/>
              <a:ea typeface="+mj-ea"/>
              <a:cs typeface="Meiryo UI" pitchFamily="50" charset="-128"/>
            </a:endParaRPr>
          </a:p>
          <a:p>
            <a:pPr fontAlgn="auto">
              <a:spcBef>
                <a:spcPts val="0"/>
              </a:spcBef>
              <a:spcAft>
                <a:spcPts val="0"/>
              </a:spcAft>
              <a:defRPr/>
            </a:pPr>
            <a:r>
              <a:rPr lang="ja-JP" altLang="en-US" sz="2000" dirty="0">
                <a:solidFill>
                  <a:srgbClr val="0070C0"/>
                </a:solidFill>
                <a:latin typeface="+mj-ea"/>
                <a:ea typeface="+mj-ea"/>
                <a:cs typeface="Meiryo UI" pitchFamily="50" charset="-128"/>
              </a:rPr>
              <a:t>　</a:t>
            </a:r>
            <a:r>
              <a:rPr lang="ja-JP" altLang="en-US" sz="2000" dirty="0" smtClean="0">
                <a:solidFill>
                  <a:srgbClr val="0070C0"/>
                </a:solidFill>
                <a:latin typeface="+mj-ea"/>
                <a:ea typeface="+mj-ea"/>
                <a:cs typeface="Meiryo UI" pitchFamily="50" charset="-128"/>
              </a:rPr>
              <a:t>◆</a:t>
            </a:r>
            <a:r>
              <a:rPr lang="ja-JP" altLang="ja-JP" sz="2000" dirty="0">
                <a:solidFill>
                  <a:srgbClr val="0070C0"/>
                </a:solidFill>
                <a:latin typeface="+mj-ea"/>
                <a:ea typeface="+mj-ea"/>
                <a:cs typeface="Meiryo UI" pitchFamily="50" charset="-128"/>
              </a:rPr>
              <a:t>症状が現れる</a:t>
            </a:r>
            <a:r>
              <a:rPr lang="ja-JP" altLang="en-US" sz="2000" dirty="0">
                <a:solidFill>
                  <a:srgbClr val="0070C0"/>
                </a:solidFill>
                <a:latin typeface="+mj-ea"/>
                <a:ea typeface="+mj-ea"/>
                <a:cs typeface="Meiryo UI" pitchFamily="50" charset="-128"/>
              </a:rPr>
              <a:t>（発病する）</a:t>
            </a:r>
            <a:r>
              <a:rPr lang="ja-JP" altLang="ja-JP" sz="2000" b="1" dirty="0">
                <a:solidFill>
                  <a:srgbClr val="FF3300"/>
                </a:solidFill>
                <a:latin typeface="+mj-ea"/>
                <a:ea typeface="+mj-ea"/>
                <a:cs typeface="Meiryo UI" pitchFamily="50" charset="-128"/>
              </a:rPr>
              <a:t>顕性</a:t>
            </a:r>
            <a:r>
              <a:rPr lang="ja-JP" altLang="ja-JP" sz="2000" b="1" dirty="0" smtClean="0">
                <a:solidFill>
                  <a:srgbClr val="FF3300"/>
                </a:solidFill>
                <a:latin typeface="+mj-ea"/>
                <a:ea typeface="+mj-ea"/>
                <a:cs typeface="Meiryo UI" pitchFamily="50" charset="-128"/>
              </a:rPr>
              <a:t>感染</a:t>
            </a:r>
            <a:r>
              <a:rPr lang="ja-JP" altLang="en-US" sz="2000" b="1" dirty="0" smtClean="0">
                <a:solidFill>
                  <a:srgbClr val="0070C0"/>
                </a:solidFill>
                <a:latin typeface="+mj-ea"/>
                <a:ea typeface="+mj-ea"/>
                <a:cs typeface="Meiryo UI" pitchFamily="50" charset="-128"/>
              </a:rPr>
              <a:t>者　⇒</a:t>
            </a:r>
            <a:r>
              <a:rPr lang="ja-JP" altLang="en-US" sz="2000" b="1" dirty="0" smtClean="0">
                <a:solidFill>
                  <a:srgbClr val="FF3300"/>
                </a:solidFill>
                <a:latin typeface="+mj-ea"/>
                <a:ea typeface="+mj-ea"/>
                <a:cs typeface="Meiryo UI" pitchFamily="50" charset="-128"/>
              </a:rPr>
              <a:t>感染源</a:t>
            </a:r>
            <a:r>
              <a:rPr lang="en-US" altLang="ja-JP" sz="2000" b="1" dirty="0">
                <a:solidFill>
                  <a:srgbClr val="0070C0"/>
                </a:solidFill>
                <a:latin typeface="+mj-ea"/>
                <a:ea typeface="+mj-ea"/>
                <a:cs typeface="Meiryo UI" pitchFamily="50" charset="-128"/>
              </a:rPr>
              <a:t/>
            </a:r>
            <a:br>
              <a:rPr lang="en-US" altLang="ja-JP" sz="2000" b="1" dirty="0">
                <a:solidFill>
                  <a:srgbClr val="0070C0"/>
                </a:solidFill>
                <a:latin typeface="+mj-ea"/>
                <a:ea typeface="+mj-ea"/>
                <a:cs typeface="Meiryo UI" pitchFamily="50" charset="-128"/>
              </a:rPr>
            </a:br>
            <a:r>
              <a:rPr lang="ja-JP" altLang="en-US" sz="2000" b="1" dirty="0" smtClean="0">
                <a:solidFill>
                  <a:srgbClr val="0070C0"/>
                </a:solidFill>
                <a:latin typeface="+mj-ea"/>
                <a:ea typeface="+mj-ea"/>
                <a:cs typeface="Meiryo UI" pitchFamily="50" charset="-128"/>
              </a:rPr>
              <a:t>　</a:t>
            </a:r>
            <a:r>
              <a:rPr lang="ja-JP" altLang="en-US" sz="2000" dirty="0" smtClean="0">
                <a:solidFill>
                  <a:srgbClr val="0070C0"/>
                </a:solidFill>
                <a:latin typeface="+mj-ea"/>
                <a:ea typeface="+mj-ea"/>
                <a:cs typeface="Meiryo UI" pitchFamily="50" charset="-128"/>
              </a:rPr>
              <a:t>◆</a:t>
            </a:r>
            <a:r>
              <a:rPr lang="ja-JP" altLang="ja-JP" sz="2000" dirty="0">
                <a:solidFill>
                  <a:srgbClr val="0070C0"/>
                </a:solidFill>
                <a:latin typeface="+mj-ea"/>
                <a:ea typeface="+mj-ea"/>
                <a:cs typeface="Meiryo UI" pitchFamily="50" charset="-128"/>
              </a:rPr>
              <a:t>はっきりとした症状が現れない</a:t>
            </a:r>
            <a:r>
              <a:rPr lang="ja-JP" altLang="en-US" sz="2000" dirty="0">
                <a:solidFill>
                  <a:srgbClr val="0070C0"/>
                </a:solidFill>
                <a:latin typeface="+mj-ea"/>
                <a:ea typeface="+mj-ea"/>
                <a:cs typeface="Meiryo UI" pitchFamily="50" charset="-128"/>
              </a:rPr>
              <a:t>（発病しない）</a:t>
            </a:r>
            <a:r>
              <a:rPr lang="ja-JP" altLang="ja-JP" sz="2000" b="1" dirty="0">
                <a:solidFill>
                  <a:srgbClr val="FF3300"/>
                </a:solidFill>
                <a:latin typeface="+mj-ea"/>
                <a:ea typeface="+mj-ea"/>
                <a:cs typeface="Meiryo UI" pitchFamily="50" charset="-128"/>
              </a:rPr>
              <a:t>不顕性</a:t>
            </a:r>
            <a:r>
              <a:rPr lang="ja-JP" altLang="ja-JP" sz="2000" b="1" dirty="0" smtClean="0">
                <a:solidFill>
                  <a:srgbClr val="FF3300"/>
                </a:solidFill>
                <a:latin typeface="+mj-ea"/>
                <a:ea typeface="+mj-ea"/>
                <a:cs typeface="Meiryo UI" pitchFamily="50" charset="-128"/>
              </a:rPr>
              <a:t>感染</a:t>
            </a:r>
            <a:r>
              <a:rPr lang="ja-JP" altLang="ja-JP" sz="2000" b="1" dirty="0" smtClean="0">
                <a:solidFill>
                  <a:srgbClr val="0070C0"/>
                </a:solidFill>
                <a:latin typeface="+mj-ea"/>
                <a:ea typeface="+mj-ea"/>
                <a:cs typeface="Meiryo UI" pitchFamily="50" charset="-128"/>
              </a:rPr>
              <a:t>者</a:t>
            </a:r>
            <a:endParaRPr lang="en-US" altLang="ja-JP" sz="2000" b="1" dirty="0" smtClean="0">
              <a:solidFill>
                <a:srgbClr val="0070C0"/>
              </a:solidFill>
              <a:latin typeface="+mj-ea"/>
              <a:ea typeface="+mj-ea"/>
              <a:cs typeface="Meiryo UI" pitchFamily="50" charset="-128"/>
            </a:endParaRPr>
          </a:p>
          <a:p>
            <a:pPr fontAlgn="auto">
              <a:spcBef>
                <a:spcPts val="0"/>
              </a:spcBef>
              <a:spcAft>
                <a:spcPts val="0"/>
              </a:spcAft>
              <a:defRPr/>
            </a:pPr>
            <a:r>
              <a:rPr lang="ja-JP" altLang="en-US" sz="2000" b="1" dirty="0">
                <a:solidFill>
                  <a:srgbClr val="0070C0"/>
                </a:solidFill>
                <a:latin typeface="+mj-ea"/>
                <a:ea typeface="+mj-ea"/>
                <a:cs typeface="Meiryo UI" pitchFamily="50" charset="-128"/>
              </a:rPr>
              <a:t>　</a:t>
            </a:r>
            <a:r>
              <a:rPr lang="ja-JP" altLang="en-US" sz="2000" b="1" dirty="0" smtClean="0">
                <a:solidFill>
                  <a:srgbClr val="0070C0"/>
                </a:solidFill>
                <a:latin typeface="+mj-ea"/>
                <a:ea typeface="+mj-ea"/>
                <a:cs typeface="Meiryo UI" pitchFamily="50" charset="-128"/>
              </a:rPr>
              <a:t>　　　⇒</a:t>
            </a:r>
            <a:r>
              <a:rPr lang="ja-JP" altLang="ja-JP" sz="2000" b="1" dirty="0" smtClean="0">
                <a:solidFill>
                  <a:srgbClr val="FF3300"/>
                </a:solidFill>
                <a:latin typeface="+mj-ea"/>
                <a:ea typeface="+mj-ea"/>
                <a:cs typeface="Meiryo UI" pitchFamily="50" charset="-128"/>
              </a:rPr>
              <a:t>保菌者</a:t>
            </a:r>
            <a:r>
              <a:rPr lang="ja-JP" altLang="en-US" sz="2000" b="1" dirty="0" smtClean="0">
                <a:solidFill>
                  <a:srgbClr val="0070C0"/>
                </a:solidFill>
                <a:latin typeface="+mj-ea"/>
                <a:ea typeface="+mj-ea"/>
                <a:cs typeface="Meiryo UI" pitchFamily="50" charset="-128"/>
              </a:rPr>
              <a:t>となるが、</a:t>
            </a:r>
            <a:r>
              <a:rPr lang="ja-JP" altLang="ja-JP" sz="2000" b="1" dirty="0" smtClean="0">
                <a:solidFill>
                  <a:srgbClr val="FF3300"/>
                </a:solidFill>
                <a:latin typeface="+mj-ea"/>
                <a:ea typeface="+mj-ea"/>
                <a:cs typeface="Meiryo UI" pitchFamily="50" charset="-128"/>
              </a:rPr>
              <a:t>感染源</a:t>
            </a:r>
            <a:r>
              <a:rPr lang="ja-JP" altLang="en-US" sz="2000" b="1" dirty="0">
                <a:solidFill>
                  <a:srgbClr val="0070C0"/>
                </a:solidFill>
                <a:latin typeface="+mj-ea"/>
                <a:ea typeface="+mj-ea"/>
                <a:cs typeface="Meiryo UI" pitchFamily="50" charset="-128"/>
              </a:rPr>
              <a:t>に</a:t>
            </a:r>
            <a:r>
              <a:rPr lang="ja-JP" altLang="en-US" sz="2000" b="1" dirty="0" smtClean="0">
                <a:solidFill>
                  <a:srgbClr val="0070C0"/>
                </a:solidFill>
                <a:latin typeface="+mj-ea"/>
                <a:ea typeface="+mj-ea"/>
                <a:cs typeface="Meiryo UI" pitchFamily="50" charset="-128"/>
              </a:rPr>
              <a:t>なるとは限らない。</a:t>
            </a:r>
            <a:endParaRPr lang="en-US" altLang="ja-JP" sz="2000" b="1" dirty="0" smtClean="0">
              <a:solidFill>
                <a:srgbClr val="0070C0"/>
              </a:solidFill>
              <a:latin typeface="+mj-ea"/>
              <a:ea typeface="+mj-ea"/>
              <a:cs typeface="Meiryo UI" pitchFamily="50" charset="-128"/>
            </a:endParaRPr>
          </a:p>
          <a:p>
            <a:pPr fontAlgn="auto">
              <a:spcBef>
                <a:spcPts val="0"/>
              </a:spcBef>
              <a:spcAft>
                <a:spcPts val="0"/>
              </a:spcAft>
              <a:defRPr/>
            </a:pPr>
            <a:r>
              <a:rPr lang="ja-JP" altLang="en-US" sz="2000" b="1" dirty="0">
                <a:solidFill>
                  <a:srgbClr val="0070C0"/>
                </a:solidFill>
                <a:latin typeface="+mj-ea"/>
                <a:ea typeface="+mj-ea"/>
                <a:cs typeface="Meiryo UI" pitchFamily="50" charset="-128"/>
              </a:rPr>
              <a:t>　</a:t>
            </a:r>
            <a:endParaRPr lang="en-US" altLang="ja-JP" sz="2000" b="1" dirty="0">
              <a:solidFill>
                <a:srgbClr val="0070C0"/>
              </a:solidFill>
              <a:latin typeface="+mj-ea"/>
              <a:ea typeface="+mj-ea"/>
              <a:cs typeface="Meiryo UI" pitchFamily="50" charset="-128"/>
            </a:endParaRPr>
          </a:p>
        </p:txBody>
      </p:sp>
      <p:grpSp>
        <p:nvGrpSpPr>
          <p:cNvPr id="105" name="グループ化 104"/>
          <p:cNvGrpSpPr/>
          <p:nvPr/>
        </p:nvGrpSpPr>
        <p:grpSpPr>
          <a:xfrm>
            <a:off x="683568" y="2745544"/>
            <a:ext cx="7416824" cy="3920372"/>
            <a:chOff x="611560" y="2198641"/>
            <a:chExt cx="7416824" cy="3920372"/>
          </a:xfrm>
        </p:grpSpPr>
        <p:grpSp>
          <p:nvGrpSpPr>
            <p:cNvPr id="43" name="グループ化 42"/>
            <p:cNvGrpSpPr/>
            <p:nvPr/>
          </p:nvGrpSpPr>
          <p:grpSpPr>
            <a:xfrm>
              <a:off x="611560" y="3068960"/>
              <a:ext cx="1080120" cy="2808312"/>
              <a:chOff x="539552" y="2716540"/>
              <a:chExt cx="1080120" cy="2808312"/>
            </a:xfrm>
          </p:grpSpPr>
          <p:sp>
            <p:nvSpPr>
              <p:cNvPr id="34" name="角丸四角形 33"/>
              <p:cNvSpPr/>
              <p:nvPr/>
            </p:nvSpPr>
            <p:spPr>
              <a:xfrm>
                <a:off x="539552" y="2716540"/>
                <a:ext cx="1080120" cy="2808312"/>
              </a:xfrm>
              <a:prstGeom prst="roundRect">
                <a:avLst/>
              </a:prstGeom>
              <a:solidFill>
                <a:schemeClr val="bg1"/>
              </a:solid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mj-ea"/>
                  <a:ea typeface="+mj-ea"/>
                </a:endParaRPr>
              </a:p>
            </p:txBody>
          </p:sp>
          <p:pic>
            <p:nvPicPr>
              <p:cNvPr id="36" name="図 35" descr="01.jpg"/>
              <p:cNvPicPr>
                <a:picLocks noChangeAspect="1"/>
              </p:cNvPicPr>
              <p:nvPr/>
            </p:nvPicPr>
            <p:blipFill>
              <a:blip r:embed="rId3" cstate="print">
                <a:clrChange>
                  <a:clrFrom>
                    <a:srgbClr val="FFFFFF"/>
                  </a:clrFrom>
                  <a:clrTo>
                    <a:srgbClr val="FFFFFF">
                      <a:alpha val="0"/>
                    </a:srgbClr>
                  </a:clrTo>
                </a:clrChange>
              </a:blip>
              <a:stretch>
                <a:fillRect/>
              </a:stretch>
            </p:blipFill>
            <p:spPr>
              <a:xfrm>
                <a:off x="611560" y="2932564"/>
                <a:ext cx="925496" cy="2377452"/>
              </a:xfrm>
              <a:prstGeom prst="rect">
                <a:avLst/>
              </a:prstGeom>
            </p:spPr>
          </p:pic>
        </p:grpSp>
        <p:sp>
          <p:nvSpPr>
            <p:cNvPr id="22" name="テキスト ボックス 21"/>
            <p:cNvSpPr txBox="1"/>
            <p:nvPr/>
          </p:nvSpPr>
          <p:spPr>
            <a:xfrm>
              <a:off x="1807773" y="4077345"/>
              <a:ext cx="648072" cy="707886"/>
            </a:xfrm>
            <a:prstGeom prst="rect">
              <a:avLst/>
            </a:prstGeom>
            <a:noFill/>
          </p:spPr>
          <p:txBody>
            <a:bodyPr wrap="square" rtlCol="0">
              <a:spAutoFit/>
            </a:bodyPr>
            <a:lstStyle/>
            <a:p>
              <a:r>
                <a:rPr kumimoji="1" lang="ja-JP" altLang="en-US" sz="2000" b="1" dirty="0" smtClean="0">
                  <a:solidFill>
                    <a:srgbClr val="FF0000"/>
                  </a:solidFill>
                  <a:latin typeface="+mj-ea"/>
                  <a:ea typeface="+mj-ea"/>
                </a:rPr>
                <a:t>感染</a:t>
              </a:r>
              <a:endParaRPr kumimoji="1" lang="ja-JP" altLang="en-US" sz="2000" b="1" dirty="0">
                <a:solidFill>
                  <a:srgbClr val="FF0000"/>
                </a:solidFill>
                <a:latin typeface="+mj-ea"/>
                <a:ea typeface="+mj-ea"/>
              </a:endParaRPr>
            </a:p>
          </p:txBody>
        </p:sp>
        <p:grpSp>
          <p:nvGrpSpPr>
            <p:cNvPr id="46" name="グループ化 45"/>
            <p:cNvGrpSpPr/>
            <p:nvPr/>
          </p:nvGrpSpPr>
          <p:grpSpPr>
            <a:xfrm>
              <a:off x="2987824" y="2342657"/>
              <a:ext cx="2016224" cy="1590399"/>
              <a:chOff x="1547664" y="4574905"/>
              <a:chExt cx="2016224" cy="1590399"/>
            </a:xfrm>
          </p:grpSpPr>
          <p:sp>
            <p:nvSpPr>
              <p:cNvPr id="41" name="角丸四角形 40"/>
              <p:cNvSpPr/>
              <p:nvPr/>
            </p:nvSpPr>
            <p:spPr>
              <a:xfrm>
                <a:off x="1547664" y="4797152"/>
                <a:ext cx="2016224" cy="1368152"/>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tabLst>
                    <a:tab pos="1257300" algn="l"/>
                  </a:tabLst>
                </a:pPr>
                <a:r>
                  <a:rPr kumimoji="1" lang="ja-JP" altLang="en-US" sz="3200" dirty="0" smtClean="0">
                    <a:solidFill>
                      <a:srgbClr val="FF0000"/>
                    </a:solidFill>
                    <a:latin typeface="+mj-ea"/>
                    <a:ea typeface="+mj-ea"/>
                  </a:rPr>
                  <a:t>○</a:t>
                </a:r>
                <a:r>
                  <a:rPr kumimoji="1" lang="en-US" altLang="ja-JP" dirty="0" smtClean="0">
                    <a:solidFill>
                      <a:srgbClr val="FF0000"/>
                    </a:solidFill>
                    <a:latin typeface="+mj-ea"/>
                    <a:ea typeface="+mj-ea"/>
                  </a:rPr>
                  <a:t>	</a:t>
                </a:r>
                <a:r>
                  <a:rPr kumimoji="1" lang="ja-JP" altLang="en-US" sz="2000" dirty="0" smtClean="0">
                    <a:solidFill>
                      <a:srgbClr val="FF0000"/>
                    </a:solidFill>
                    <a:latin typeface="+mj-ea"/>
                    <a:ea typeface="+mj-ea"/>
                  </a:rPr>
                  <a:t>発病</a:t>
                </a:r>
                <a:endParaRPr kumimoji="1" lang="ja-JP" altLang="en-US" sz="2000" dirty="0">
                  <a:solidFill>
                    <a:srgbClr val="FF0000"/>
                  </a:solidFill>
                  <a:latin typeface="+mj-ea"/>
                  <a:ea typeface="+mj-ea"/>
                </a:endParaRPr>
              </a:p>
            </p:txBody>
          </p:sp>
          <p:sp>
            <p:nvSpPr>
              <p:cNvPr id="42" name="角丸四角形 7"/>
              <p:cNvSpPr/>
              <p:nvPr/>
            </p:nvSpPr>
            <p:spPr>
              <a:xfrm>
                <a:off x="1907704" y="4574905"/>
                <a:ext cx="1400919" cy="366263"/>
              </a:xfrm>
              <a:prstGeom prst="roundRect">
                <a:avLst/>
              </a:prstGeom>
              <a:solidFill>
                <a:schemeClr val="accent2">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顕性感染</a:t>
                </a:r>
                <a:endParaRPr kumimoji="1" lang="ja-JP" altLang="en-US" dirty="0">
                  <a:solidFill>
                    <a:schemeClr val="tx1"/>
                  </a:solidFill>
                  <a:latin typeface="+mj-ea"/>
                  <a:ea typeface="+mj-ea"/>
                </a:endParaRPr>
              </a:p>
            </p:txBody>
          </p:sp>
          <p:pic>
            <p:nvPicPr>
              <p:cNvPr id="44" name="図 43" descr="01_b.jpg"/>
              <p:cNvPicPr>
                <a:picLocks noChangeAspect="1"/>
              </p:cNvPicPr>
              <p:nvPr/>
            </p:nvPicPr>
            <p:blipFill>
              <a:blip r:embed="rId4" cstate="print">
                <a:clrChange>
                  <a:clrFrom>
                    <a:srgbClr val="FFFFFF"/>
                  </a:clrFrom>
                  <a:clrTo>
                    <a:srgbClr val="FFFFFF">
                      <a:alpha val="0"/>
                    </a:srgbClr>
                  </a:clrTo>
                </a:clrChange>
              </a:blip>
              <a:stretch>
                <a:fillRect/>
              </a:stretch>
            </p:blipFill>
            <p:spPr>
              <a:xfrm>
                <a:off x="2123728" y="5013176"/>
                <a:ext cx="757123" cy="1083564"/>
              </a:xfrm>
              <a:prstGeom prst="rect">
                <a:avLst/>
              </a:prstGeom>
              <a:noFill/>
              <a:ln>
                <a:noFill/>
              </a:ln>
            </p:spPr>
          </p:pic>
        </p:grpSp>
        <p:grpSp>
          <p:nvGrpSpPr>
            <p:cNvPr id="51" name="グループ化 50"/>
            <p:cNvGrpSpPr/>
            <p:nvPr/>
          </p:nvGrpSpPr>
          <p:grpSpPr>
            <a:xfrm>
              <a:off x="2987824" y="4581128"/>
              <a:ext cx="2016224" cy="1537885"/>
              <a:chOff x="3563888" y="4941168"/>
              <a:chExt cx="2016224" cy="1537885"/>
            </a:xfrm>
          </p:grpSpPr>
          <p:sp>
            <p:nvSpPr>
              <p:cNvPr id="48" name="角丸四角形 47"/>
              <p:cNvSpPr/>
              <p:nvPr/>
            </p:nvSpPr>
            <p:spPr>
              <a:xfrm>
                <a:off x="3563888" y="5110901"/>
                <a:ext cx="2016224" cy="1368152"/>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0" tIns="54000" rIns="0" bIns="54000" rtlCol="0" anchor="ctr"/>
              <a:lstStyle/>
              <a:p>
                <a:pPr>
                  <a:tabLst>
                    <a:tab pos="1076325" algn="l"/>
                  </a:tabLst>
                </a:pPr>
                <a:r>
                  <a:rPr kumimoji="1" lang="en-US" altLang="ja-JP" sz="3200" dirty="0" smtClean="0">
                    <a:solidFill>
                      <a:srgbClr val="002060"/>
                    </a:solidFill>
                    <a:latin typeface="+mj-ea"/>
                    <a:ea typeface="+mj-ea"/>
                  </a:rPr>
                  <a:t>×</a:t>
                </a:r>
                <a:r>
                  <a:rPr kumimoji="1" lang="en-US" altLang="ja-JP" dirty="0" smtClean="0">
                    <a:solidFill>
                      <a:srgbClr val="FF0000"/>
                    </a:solidFill>
                    <a:latin typeface="+mj-ea"/>
                    <a:ea typeface="+mj-ea"/>
                  </a:rPr>
                  <a:t>	</a:t>
                </a:r>
                <a:r>
                  <a:rPr kumimoji="1" lang="ja-JP" altLang="en-US" sz="2000" dirty="0" smtClean="0">
                    <a:solidFill>
                      <a:srgbClr val="FF0000"/>
                    </a:solidFill>
                    <a:latin typeface="+mj-ea"/>
                    <a:ea typeface="+mj-ea"/>
                  </a:rPr>
                  <a:t>発病</a:t>
                </a:r>
                <a:endParaRPr kumimoji="1" lang="en-US" altLang="ja-JP" sz="2000" dirty="0" smtClean="0">
                  <a:solidFill>
                    <a:srgbClr val="FF0000"/>
                  </a:solidFill>
                  <a:latin typeface="+mj-ea"/>
                  <a:ea typeface="+mj-ea"/>
                </a:endParaRPr>
              </a:p>
              <a:p>
                <a:pPr>
                  <a:tabLst>
                    <a:tab pos="1076325" algn="l"/>
                  </a:tabLst>
                </a:pPr>
                <a:r>
                  <a:rPr lang="ja-JP" altLang="en-US" sz="2000" dirty="0">
                    <a:solidFill>
                      <a:srgbClr val="FF0000"/>
                    </a:solidFill>
                    <a:latin typeface="+mj-ea"/>
                    <a:ea typeface="+mj-ea"/>
                  </a:rPr>
                  <a:t>　</a:t>
                </a:r>
                <a:r>
                  <a:rPr lang="ja-JP" altLang="en-US" sz="2000" dirty="0" smtClean="0">
                    <a:solidFill>
                      <a:srgbClr val="FF0000"/>
                    </a:solidFill>
                    <a:latin typeface="+mj-ea"/>
                    <a:ea typeface="+mj-ea"/>
                  </a:rPr>
                  <a:t>　　　　　　しない</a:t>
                </a:r>
                <a:endParaRPr kumimoji="1" lang="ja-JP" altLang="en-US" sz="2000" dirty="0">
                  <a:solidFill>
                    <a:srgbClr val="FF0000"/>
                  </a:solidFill>
                  <a:latin typeface="+mj-ea"/>
                  <a:ea typeface="+mj-ea"/>
                </a:endParaRPr>
              </a:p>
            </p:txBody>
          </p:sp>
          <p:sp>
            <p:nvSpPr>
              <p:cNvPr id="49" name="角丸四角形 7"/>
              <p:cNvSpPr/>
              <p:nvPr/>
            </p:nvSpPr>
            <p:spPr>
              <a:xfrm>
                <a:off x="3851920" y="4941168"/>
                <a:ext cx="1400920" cy="313749"/>
              </a:xfrm>
              <a:prstGeom prst="roundRect">
                <a:avLst/>
              </a:prstGeom>
              <a:solidFill>
                <a:schemeClr val="accent2">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j-ea"/>
                    <a:ea typeface="+mj-ea"/>
                  </a:rPr>
                  <a:t>不顕性感染</a:t>
                </a:r>
                <a:endParaRPr kumimoji="1" lang="ja-JP" altLang="en-US" dirty="0">
                  <a:solidFill>
                    <a:schemeClr val="tx1"/>
                  </a:solidFill>
                  <a:latin typeface="+mj-ea"/>
                  <a:ea typeface="+mj-ea"/>
                </a:endParaRPr>
              </a:p>
            </p:txBody>
          </p:sp>
          <p:pic>
            <p:nvPicPr>
              <p:cNvPr id="45" name="図 44" descr="02_b.jpg"/>
              <p:cNvPicPr>
                <a:picLocks noChangeAspect="1"/>
              </p:cNvPicPr>
              <p:nvPr/>
            </p:nvPicPr>
            <p:blipFill>
              <a:blip r:embed="rId5" cstate="print">
                <a:clrChange>
                  <a:clrFrom>
                    <a:srgbClr val="FFFFFF"/>
                  </a:clrFrom>
                  <a:clrTo>
                    <a:srgbClr val="FFFFFF">
                      <a:alpha val="0"/>
                    </a:srgbClr>
                  </a:clrTo>
                </a:clrChange>
              </a:blip>
              <a:stretch>
                <a:fillRect/>
              </a:stretch>
            </p:blipFill>
            <p:spPr>
              <a:xfrm>
                <a:off x="3995936" y="5326925"/>
                <a:ext cx="757123" cy="1083564"/>
              </a:xfrm>
              <a:prstGeom prst="rect">
                <a:avLst/>
              </a:prstGeom>
            </p:spPr>
          </p:pic>
        </p:grpSp>
        <p:sp>
          <p:nvSpPr>
            <p:cNvPr id="62" name="角丸四角形 7"/>
            <p:cNvSpPr/>
            <p:nvPr/>
          </p:nvSpPr>
          <p:spPr>
            <a:xfrm>
              <a:off x="6126130" y="2198641"/>
              <a:ext cx="1902253" cy="288032"/>
            </a:xfrm>
            <a:prstGeom prst="roundRect">
              <a:avLst/>
            </a:prstGeom>
            <a:solidFill>
              <a:schemeClr val="accent2">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j-ea"/>
                  <a:ea typeface="+mj-ea"/>
                </a:rPr>
                <a:t>あり</a:t>
              </a:r>
              <a:endParaRPr kumimoji="1" lang="ja-JP" altLang="en-US" dirty="0">
                <a:solidFill>
                  <a:schemeClr val="tx1"/>
                </a:solidFill>
                <a:latin typeface="+mj-ea"/>
                <a:ea typeface="+mj-ea"/>
              </a:endParaRPr>
            </a:p>
          </p:txBody>
        </p:sp>
        <p:sp>
          <p:nvSpPr>
            <p:cNvPr id="79" name="角丸四角形 7"/>
            <p:cNvSpPr/>
            <p:nvPr/>
          </p:nvSpPr>
          <p:spPr>
            <a:xfrm>
              <a:off x="6156176" y="3660655"/>
              <a:ext cx="1872208" cy="288032"/>
            </a:xfrm>
            <a:prstGeom prst="roundRect">
              <a:avLst/>
            </a:prstGeom>
            <a:solidFill>
              <a:schemeClr val="accent2">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j-ea"/>
                  <a:ea typeface="+mj-ea"/>
                </a:rPr>
                <a:t>なし</a:t>
              </a:r>
              <a:endParaRPr lang="ja-JP" altLang="en-US" dirty="0">
                <a:solidFill>
                  <a:schemeClr val="tx1"/>
                </a:solidFill>
                <a:latin typeface="+mj-ea"/>
                <a:ea typeface="+mj-ea"/>
              </a:endParaRPr>
            </a:p>
          </p:txBody>
        </p:sp>
        <p:sp>
          <p:nvSpPr>
            <p:cNvPr id="99" name="フリーフォーム 98"/>
            <p:cNvSpPr/>
            <p:nvPr/>
          </p:nvSpPr>
          <p:spPr>
            <a:xfrm>
              <a:off x="1835696" y="3284984"/>
              <a:ext cx="1068700" cy="648072"/>
            </a:xfrm>
            <a:custGeom>
              <a:avLst/>
              <a:gdLst>
                <a:gd name="connsiteX0" fmla="*/ 0 w 708660"/>
                <a:gd name="connsiteY0" fmla="*/ 457200 h 457200"/>
                <a:gd name="connsiteX1" fmla="*/ 403860 w 708660"/>
                <a:gd name="connsiteY1" fmla="*/ 457200 h 457200"/>
                <a:gd name="connsiteX2" fmla="*/ 411480 w 708660"/>
                <a:gd name="connsiteY2" fmla="*/ 0 h 457200"/>
                <a:gd name="connsiteX3" fmla="*/ 708660 w 708660"/>
                <a:gd name="connsiteY3" fmla="*/ 0 h 457200"/>
              </a:gdLst>
              <a:ahLst/>
              <a:cxnLst>
                <a:cxn ang="0">
                  <a:pos x="connsiteX0" y="connsiteY0"/>
                </a:cxn>
                <a:cxn ang="0">
                  <a:pos x="connsiteX1" y="connsiteY1"/>
                </a:cxn>
                <a:cxn ang="0">
                  <a:pos x="connsiteX2" y="connsiteY2"/>
                </a:cxn>
                <a:cxn ang="0">
                  <a:pos x="connsiteX3" y="connsiteY3"/>
                </a:cxn>
              </a:cxnLst>
              <a:rect l="l" t="t" r="r" b="b"/>
              <a:pathLst>
                <a:path w="708660" h="457200">
                  <a:moveTo>
                    <a:pt x="0" y="457200"/>
                  </a:moveTo>
                  <a:lnTo>
                    <a:pt x="403860" y="457200"/>
                  </a:lnTo>
                  <a:lnTo>
                    <a:pt x="411480" y="0"/>
                  </a:lnTo>
                  <a:lnTo>
                    <a:pt x="708660" y="0"/>
                  </a:lnTo>
                </a:path>
              </a:pathLst>
            </a:cu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dirty="0">
                <a:latin typeface="+mj-ea"/>
                <a:ea typeface="+mj-ea"/>
              </a:endParaRPr>
            </a:p>
          </p:txBody>
        </p:sp>
        <p:sp>
          <p:nvSpPr>
            <p:cNvPr id="100" name="フリーフォーム 99"/>
            <p:cNvSpPr/>
            <p:nvPr/>
          </p:nvSpPr>
          <p:spPr>
            <a:xfrm flipV="1">
              <a:off x="1835696" y="4797152"/>
              <a:ext cx="1068700" cy="648072"/>
            </a:xfrm>
            <a:custGeom>
              <a:avLst/>
              <a:gdLst>
                <a:gd name="connsiteX0" fmla="*/ 0 w 708660"/>
                <a:gd name="connsiteY0" fmla="*/ 457200 h 457200"/>
                <a:gd name="connsiteX1" fmla="*/ 403860 w 708660"/>
                <a:gd name="connsiteY1" fmla="*/ 457200 h 457200"/>
                <a:gd name="connsiteX2" fmla="*/ 411480 w 708660"/>
                <a:gd name="connsiteY2" fmla="*/ 0 h 457200"/>
                <a:gd name="connsiteX3" fmla="*/ 708660 w 708660"/>
                <a:gd name="connsiteY3" fmla="*/ 0 h 457200"/>
              </a:gdLst>
              <a:ahLst/>
              <a:cxnLst>
                <a:cxn ang="0">
                  <a:pos x="connsiteX0" y="connsiteY0"/>
                </a:cxn>
                <a:cxn ang="0">
                  <a:pos x="connsiteX1" y="connsiteY1"/>
                </a:cxn>
                <a:cxn ang="0">
                  <a:pos x="connsiteX2" y="connsiteY2"/>
                </a:cxn>
                <a:cxn ang="0">
                  <a:pos x="connsiteX3" y="connsiteY3"/>
                </a:cxn>
              </a:cxnLst>
              <a:rect l="l" t="t" r="r" b="b"/>
              <a:pathLst>
                <a:path w="708660" h="457200">
                  <a:moveTo>
                    <a:pt x="0" y="457200"/>
                  </a:moveTo>
                  <a:lnTo>
                    <a:pt x="403860" y="457200"/>
                  </a:lnTo>
                  <a:lnTo>
                    <a:pt x="411480" y="0"/>
                  </a:lnTo>
                  <a:lnTo>
                    <a:pt x="708660" y="0"/>
                  </a:lnTo>
                </a:path>
              </a:pathLst>
            </a:custGeom>
            <a:ln w="38100">
              <a:solidFill>
                <a:schemeClr val="tx2"/>
              </a:solidFill>
              <a:prstDash val="sysDash"/>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dirty="0">
                <a:latin typeface="+mj-ea"/>
                <a:ea typeface="+mj-ea"/>
              </a:endParaRPr>
            </a:p>
          </p:txBody>
        </p:sp>
        <p:sp>
          <p:nvSpPr>
            <p:cNvPr id="101" name="フリーフォーム 100"/>
            <p:cNvSpPr/>
            <p:nvPr/>
          </p:nvSpPr>
          <p:spPr>
            <a:xfrm>
              <a:off x="5045576" y="2420888"/>
              <a:ext cx="1068700" cy="360040"/>
            </a:xfrm>
            <a:custGeom>
              <a:avLst/>
              <a:gdLst>
                <a:gd name="connsiteX0" fmla="*/ 0 w 708660"/>
                <a:gd name="connsiteY0" fmla="*/ 457200 h 457200"/>
                <a:gd name="connsiteX1" fmla="*/ 403860 w 708660"/>
                <a:gd name="connsiteY1" fmla="*/ 457200 h 457200"/>
                <a:gd name="connsiteX2" fmla="*/ 411480 w 708660"/>
                <a:gd name="connsiteY2" fmla="*/ 0 h 457200"/>
                <a:gd name="connsiteX3" fmla="*/ 708660 w 708660"/>
                <a:gd name="connsiteY3" fmla="*/ 0 h 457200"/>
              </a:gdLst>
              <a:ahLst/>
              <a:cxnLst>
                <a:cxn ang="0">
                  <a:pos x="connsiteX0" y="connsiteY0"/>
                </a:cxn>
                <a:cxn ang="0">
                  <a:pos x="connsiteX1" y="connsiteY1"/>
                </a:cxn>
                <a:cxn ang="0">
                  <a:pos x="connsiteX2" y="connsiteY2"/>
                </a:cxn>
                <a:cxn ang="0">
                  <a:pos x="connsiteX3" y="connsiteY3"/>
                </a:cxn>
              </a:cxnLst>
              <a:rect l="l" t="t" r="r" b="b"/>
              <a:pathLst>
                <a:path w="708660" h="457200">
                  <a:moveTo>
                    <a:pt x="0" y="457200"/>
                  </a:moveTo>
                  <a:lnTo>
                    <a:pt x="403860" y="457200"/>
                  </a:lnTo>
                  <a:lnTo>
                    <a:pt x="411480" y="0"/>
                  </a:lnTo>
                  <a:lnTo>
                    <a:pt x="708660" y="0"/>
                  </a:lnTo>
                </a:path>
              </a:pathLst>
            </a:cu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dirty="0">
                <a:latin typeface="+mj-ea"/>
                <a:ea typeface="+mj-ea"/>
              </a:endParaRPr>
            </a:p>
          </p:txBody>
        </p:sp>
        <p:sp>
          <p:nvSpPr>
            <p:cNvPr id="102" name="フリーフォーム 101"/>
            <p:cNvSpPr/>
            <p:nvPr/>
          </p:nvSpPr>
          <p:spPr>
            <a:xfrm flipV="1">
              <a:off x="5045576" y="3429000"/>
              <a:ext cx="1068700" cy="360040"/>
            </a:xfrm>
            <a:custGeom>
              <a:avLst/>
              <a:gdLst>
                <a:gd name="connsiteX0" fmla="*/ 0 w 708660"/>
                <a:gd name="connsiteY0" fmla="*/ 457200 h 457200"/>
                <a:gd name="connsiteX1" fmla="*/ 403860 w 708660"/>
                <a:gd name="connsiteY1" fmla="*/ 457200 h 457200"/>
                <a:gd name="connsiteX2" fmla="*/ 411480 w 708660"/>
                <a:gd name="connsiteY2" fmla="*/ 0 h 457200"/>
                <a:gd name="connsiteX3" fmla="*/ 708660 w 708660"/>
                <a:gd name="connsiteY3" fmla="*/ 0 h 457200"/>
              </a:gdLst>
              <a:ahLst/>
              <a:cxnLst>
                <a:cxn ang="0">
                  <a:pos x="connsiteX0" y="connsiteY0"/>
                </a:cxn>
                <a:cxn ang="0">
                  <a:pos x="connsiteX1" y="connsiteY1"/>
                </a:cxn>
                <a:cxn ang="0">
                  <a:pos x="connsiteX2" y="connsiteY2"/>
                </a:cxn>
                <a:cxn ang="0">
                  <a:pos x="connsiteX3" y="connsiteY3"/>
                </a:cxn>
              </a:cxnLst>
              <a:rect l="l" t="t" r="r" b="b"/>
              <a:pathLst>
                <a:path w="708660" h="457200">
                  <a:moveTo>
                    <a:pt x="0" y="457200"/>
                  </a:moveTo>
                  <a:lnTo>
                    <a:pt x="403860" y="457200"/>
                  </a:lnTo>
                  <a:lnTo>
                    <a:pt x="411480" y="0"/>
                  </a:lnTo>
                  <a:lnTo>
                    <a:pt x="708660" y="0"/>
                  </a:lnTo>
                </a:path>
              </a:pathLst>
            </a:custGeom>
            <a:ln w="38100">
              <a:solidFill>
                <a:schemeClr val="tx2"/>
              </a:solidFill>
              <a:prstDash val="sysDash"/>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dirty="0">
                <a:latin typeface="+mj-ea"/>
                <a:ea typeface="+mj-ea"/>
              </a:endParaRPr>
            </a:p>
          </p:txBody>
        </p:sp>
        <p:sp>
          <p:nvSpPr>
            <p:cNvPr id="103" name="フリーフォーム 102"/>
            <p:cNvSpPr/>
            <p:nvPr/>
          </p:nvSpPr>
          <p:spPr>
            <a:xfrm>
              <a:off x="5045576" y="4725144"/>
              <a:ext cx="1068700" cy="360040"/>
            </a:xfrm>
            <a:custGeom>
              <a:avLst/>
              <a:gdLst>
                <a:gd name="connsiteX0" fmla="*/ 0 w 708660"/>
                <a:gd name="connsiteY0" fmla="*/ 457200 h 457200"/>
                <a:gd name="connsiteX1" fmla="*/ 403860 w 708660"/>
                <a:gd name="connsiteY1" fmla="*/ 457200 h 457200"/>
                <a:gd name="connsiteX2" fmla="*/ 411480 w 708660"/>
                <a:gd name="connsiteY2" fmla="*/ 0 h 457200"/>
                <a:gd name="connsiteX3" fmla="*/ 708660 w 708660"/>
                <a:gd name="connsiteY3" fmla="*/ 0 h 457200"/>
              </a:gdLst>
              <a:ahLst/>
              <a:cxnLst>
                <a:cxn ang="0">
                  <a:pos x="connsiteX0" y="connsiteY0"/>
                </a:cxn>
                <a:cxn ang="0">
                  <a:pos x="connsiteX1" y="connsiteY1"/>
                </a:cxn>
                <a:cxn ang="0">
                  <a:pos x="connsiteX2" y="connsiteY2"/>
                </a:cxn>
                <a:cxn ang="0">
                  <a:pos x="connsiteX3" y="connsiteY3"/>
                </a:cxn>
              </a:cxnLst>
              <a:rect l="l" t="t" r="r" b="b"/>
              <a:pathLst>
                <a:path w="708660" h="457200">
                  <a:moveTo>
                    <a:pt x="0" y="457200"/>
                  </a:moveTo>
                  <a:lnTo>
                    <a:pt x="403860" y="457200"/>
                  </a:lnTo>
                  <a:lnTo>
                    <a:pt x="411480" y="0"/>
                  </a:lnTo>
                  <a:lnTo>
                    <a:pt x="708660" y="0"/>
                  </a:lnTo>
                </a:path>
              </a:pathLst>
            </a:custGeom>
            <a:ln w="381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dirty="0">
                <a:latin typeface="+mj-ea"/>
                <a:ea typeface="+mj-ea"/>
              </a:endParaRPr>
            </a:p>
          </p:txBody>
        </p:sp>
        <p:sp>
          <p:nvSpPr>
            <p:cNvPr id="104" name="フリーフォーム 103"/>
            <p:cNvSpPr/>
            <p:nvPr/>
          </p:nvSpPr>
          <p:spPr>
            <a:xfrm flipV="1">
              <a:off x="5045576" y="5733256"/>
              <a:ext cx="1068700" cy="360040"/>
            </a:xfrm>
            <a:custGeom>
              <a:avLst/>
              <a:gdLst>
                <a:gd name="connsiteX0" fmla="*/ 0 w 708660"/>
                <a:gd name="connsiteY0" fmla="*/ 457200 h 457200"/>
                <a:gd name="connsiteX1" fmla="*/ 403860 w 708660"/>
                <a:gd name="connsiteY1" fmla="*/ 457200 h 457200"/>
                <a:gd name="connsiteX2" fmla="*/ 411480 w 708660"/>
                <a:gd name="connsiteY2" fmla="*/ 0 h 457200"/>
                <a:gd name="connsiteX3" fmla="*/ 708660 w 708660"/>
                <a:gd name="connsiteY3" fmla="*/ 0 h 457200"/>
              </a:gdLst>
              <a:ahLst/>
              <a:cxnLst>
                <a:cxn ang="0">
                  <a:pos x="connsiteX0" y="connsiteY0"/>
                </a:cxn>
                <a:cxn ang="0">
                  <a:pos x="connsiteX1" y="connsiteY1"/>
                </a:cxn>
                <a:cxn ang="0">
                  <a:pos x="connsiteX2" y="connsiteY2"/>
                </a:cxn>
                <a:cxn ang="0">
                  <a:pos x="connsiteX3" y="connsiteY3"/>
                </a:cxn>
              </a:cxnLst>
              <a:rect l="l" t="t" r="r" b="b"/>
              <a:pathLst>
                <a:path w="708660" h="457200">
                  <a:moveTo>
                    <a:pt x="0" y="457200"/>
                  </a:moveTo>
                  <a:lnTo>
                    <a:pt x="403860" y="457200"/>
                  </a:lnTo>
                  <a:lnTo>
                    <a:pt x="411480" y="0"/>
                  </a:lnTo>
                  <a:lnTo>
                    <a:pt x="708660" y="0"/>
                  </a:lnTo>
                </a:path>
              </a:pathLst>
            </a:custGeom>
            <a:ln w="38100">
              <a:solidFill>
                <a:schemeClr val="tx2"/>
              </a:solidFill>
              <a:prstDash val="sysDash"/>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000" dirty="0">
                <a:latin typeface="+mj-ea"/>
                <a:ea typeface="+mj-ea"/>
              </a:endParaRPr>
            </a:p>
          </p:txBody>
        </p:sp>
      </p:grpSp>
      <p:sp>
        <p:nvSpPr>
          <p:cNvPr id="39" name="角丸四角形 7"/>
          <p:cNvSpPr/>
          <p:nvPr/>
        </p:nvSpPr>
        <p:spPr>
          <a:xfrm>
            <a:off x="6012160" y="2247711"/>
            <a:ext cx="2190286" cy="288032"/>
          </a:xfrm>
          <a:prstGeom prst="roundRect">
            <a:avLst/>
          </a:prstGeom>
          <a:solidFill>
            <a:schemeClr val="accent2">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j-ea"/>
                <a:ea typeface="+mj-ea"/>
              </a:rPr>
              <a:t>他のヒトへの感染</a:t>
            </a:r>
            <a:endParaRPr kumimoji="1" lang="ja-JP" altLang="en-US" sz="2000" b="1" dirty="0">
              <a:solidFill>
                <a:schemeClr val="tx1"/>
              </a:solidFill>
              <a:latin typeface="+mj-ea"/>
              <a:ea typeface="+mj-ea"/>
            </a:endParaRPr>
          </a:p>
        </p:txBody>
      </p:sp>
      <p:pic>
        <p:nvPicPr>
          <p:cNvPr id="47" name="図 46" descr="006.jpg"/>
          <p:cNvPicPr>
            <a:picLocks noChangeAspect="1"/>
          </p:cNvPicPr>
          <p:nvPr/>
        </p:nvPicPr>
        <p:blipFill>
          <a:blip r:embed="rId6" cstate="print"/>
          <a:stretch>
            <a:fillRect/>
          </a:stretch>
        </p:blipFill>
        <p:spPr>
          <a:xfrm>
            <a:off x="6516216" y="3065516"/>
            <a:ext cx="1275873" cy="968186"/>
          </a:xfrm>
          <a:prstGeom prst="rect">
            <a:avLst/>
          </a:prstGeom>
        </p:spPr>
      </p:pic>
      <p:sp>
        <p:nvSpPr>
          <p:cNvPr id="54" name="角丸四角形 7"/>
          <p:cNvSpPr/>
          <p:nvPr/>
        </p:nvSpPr>
        <p:spPr>
          <a:xfrm>
            <a:off x="6242474" y="4984015"/>
            <a:ext cx="1902253" cy="288032"/>
          </a:xfrm>
          <a:prstGeom prst="roundRect">
            <a:avLst/>
          </a:prstGeom>
          <a:solidFill>
            <a:schemeClr val="accent2">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mj-ea"/>
                <a:ea typeface="+mj-ea"/>
              </a:rPr>
              <a:t>あり</a:t>
            </a:r>
            <a:endParaRPr kumimoji="1" lang="ja-JP" altLang="en-US" sz="2000" dirty="0">
              <a:solidFill>
                <a:schemeClr val="tx1"/>
              </a:solidFill>
              <a:latin typeface="+mj-ea"/>
              <a:ea typeface="+mj-ea"/>
            </a:endParaRPr>
          </a:p>
        </p:txBody>
      </p:sp>
      <p:pic>
        <p:nvPicPr>
          <p:cNvPr id="56" name="図 55" descr="006.jpg"/>
          <p:cNvPicPr>
            <a:picLocks noChangeAspect="1"/>
          </p:cNvPicPr>
          <p:nvPr/>
        </p:nvPicPr>
        <p:blipFill>
          <a:blip r:embed="rId6" cstate="print"/>
          <a:stretch>
            <a:fillRect/>
          </a:stretch>
        </p:blipFill>
        <p:spPr>
          <a:xfrm>
            <a:off x="6588224" y="5344055"/>
            <a:ext cx="1275873" cy="968186"/>
          </a:xfrm>
          <a:prstGeom prst="rect">
            <a:avLst/>
          </a:prstGeom>
        </p:spPr>
      </p:pic>
      <p:sp>
        <p:nvSpPr>
          <p:cNvPr id="57" name="角丸四角形 7"/>
          <p:cNvSpPr/>
          <p:nvPr/>
        </p:nvSpPr>
        <p:spPr>
          <a:xfrm>
            <a:off x="6243116" y="6453336"/>
            <a:ext cx="1872208" cy="288032"/>
          </a:xfrm>
          <a:prstGeom prst="roundRect">
            <a:avLst/>
          </a:prstGeom>
          <a:solidFill>
            <a:schemeClr val="accent2">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j-ea"/>
                <a:ea typeface="+mj-ea"/>
              </a:rPr>
              <a:t>なし</a:t>
            </a:r>
            <a:endParaRPr lang="ja-JP" altLang="en-US" sz="2000" dirty="0">
              <a:solidFill>
                <a:schemeClr val="tx1"/>
              </a:solidFill>
              <a:latin typeface="+mj-ea"/>
              <a:ea typeface="+mj-ea"/>
            </a:endParaRPr>
          </a:p>
        </p:txBody>
      </p:sp>
      <p:cxnSp>
        <p:nvCxnSpPr>
          <p:cNvPr id="58" name="直線コネクタ 57"/>
          <p:cNvCxnSpPr/>
          <p:nvPr/>
        </p:nvCxnSpPr>
        <p:spPr>
          <a:xfrm>
            <a:off x="2123728" y="620688"/>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264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79512" y="980728"/>
            <a:ext cx="8753032" cy="5688632"/>
          </a:xfrm>
          <a:prstGeom prst="roundRect">
            <a:avLst>
              <a:gd name="adj" fmla="val 4158"/>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0"/>
          <a:lstStyle/>
          <a:p>
            <a:pPr algn="ctr" fontAlgn="auto">
              <a:spcBef>
                <a:spcPts val="0"/>
              </a:spcBef>
              <a:spcAft>
                <a:spcPts val="0"/>
              </a:spcAft>
              <a:defRPr/>
            </a:pPr>
            <a:r>
              <a:rPr lang="ja-JP" altLang="ja-JP" sz="2800" dirty="0" smtClean="0">
                <a:solidFill>
                  <a:schemeClr val="tx1"/>
                </a:solidFill>
                <a:latin typeface="+mn-ea"/>
                <a:cs typeface="Meiryo UI" pitchFamily="50" charset="-128"/>
              </a:rPr>
              <a:t>感染経路</a:t>
            </a:r>
            <a:r>
              <a:rPr lang="ja-JP" altLang="en-US" sz="2800" dirty="0" smtClean="0">
                <a:solidFill>
                  <a:schemeClr val="tx1"/>
                </a:solidFill>
                <a:latin typeface="+mn-ea"/>
                <a:cs typeface="Meiryo UI" pitchFamily="50" charset="-128"/>
              </a:rPr>
              <a:t>はいろいろありますが、主</a:t>
            </a:r>
            <a:r>
              <a:rPr lang="ja-JP" altLang="en-US" sz="2800" dirty="0">
                <a:solidFill>
                  <a:schemeClr val="tx1"/>
                </a:solidFill>
                <a:latin typeface="+mn-ea"/>
                <a:cs typeface="Meiryo UI" pitchFamily="50" charset="-128"/>
              </a:rPr>
              <a:t>な</a:t>
            </a:r>
            <a:r>
              <a:rPr lang="ja-JP" altLang="en-US" sz="2800" dirty="0" smtClean="0">
                <a:solidFill>
                  <a:schemeClr val="tx1"/>
                </a:solidFill>
                <a:latin typeface="+mn-ea"/>
                <a:cs typeface="Meiryo UI" pitchFamily="50" charset="-128"/>
              </a:rPr>
              <a:t>３つは</a:t>
            </a:r>
            <a:r>
              <a:rPr lang="ja-JP" altLang="en-US" sz="2400" dirty="0" smtClean="0">
                <a:solidFill>
                  <a:schemeClr val="tx1"/>
                </a:solidFill>
                <a:latin typeface="+mn-ea"/>
                <a:cs typeface="Meiryo UI" pitchFamily="50" charset="-128"/>
              </a:rPr>
              <a:t>、</a:t>
            </a:r>
            <a:endParaRPr lang="en-US" altLang="ja-JP" sz="2400" dirty="0">
              <a:solidFill>
                <a:schemeClr val="tx1"/>
              </a:solidFill>
              <a:latin typeface="+mn-ea"/>
              <a:cs typeface="Meiryo UI" pitchFamily="50" charset="-128"/>
            </a:endParaRPr>
          </a:p>
        </p:txBody>
      </p:sp>
      <p:sp>
        <p:nvSpPr>
          <p:cNvPr id="2" name="タイトル 1"/>
          <p:cNvSpPr>
            <a:spLocks noGrp="1"/>
          </p:cNvSpPr>
          <p:nvPr>
            <p:ph type="title"/>
          </p:nvPr>
        </p:nvSpPr>
        <p:spPr>
          <a:xfrm>
            <a:off x="0" y="116632"/>
            <a:ext cx="9143999" cy="633413"/>
          </a:xfrm>
        </p:spPr>
        <p:txBody>
          <a:bodyPr rtlCol="0">
            <a:noAutofit/>
          </a:bodyPr>
          <a:lstStyle/>
          <a:p>
            <a:pPr eaLnBrk="1" fontAlgn="auto" hangingPunct="1">
              <a:spcAft>
                <a:spcPts val="0"/>
              </a:spcAft>
              <a:defRPr/>
            </a:pPr>
            <a:r>
              <a:rPr lang="ja-JP" altLang="en-US" sz="3600" dirty="0" smtClean="0">
                <a:latin typeface="+mn-ea"/>
                <a:ea typeface="+mn-ea"/>
                <a:cs typeface="Meiryo UI" pitchFamily="50" charset="-128"/>
              </a:rPr>
              <a:t>感染経路</a:t>
            </a:r>
            <a:endParaRPr lang="ja-JP" altLang="en-US" sz="3600" dirty="0">
              <a:latin typeface="+mn-ea"/>
              <a:ea typeface="+mn-ea"/>
              <a:cs typeface="Meiryo UI" pitchFamily="50" charset="-128"/>
            </a:endParaRPr>
          </a:p>
        </p:txBody>
      </p:sp>
      <p:sp>
        <p:nvSpPr>
          <p:cNvPr id="155" name="角丸四角形 154"/>
          <p:cNvSpPr/>
          <p:nvPr/>
        </p:nvSpPr>
        <p:spPr>
          <a:xfrm>
            <a:off x="217089" y="1551267"/>
            <a:ext cx="8568952" cy="4992367"/>
          </a:xfrm>
          <a:prstGeom prst="roundRect">
            <a:avLst>
              <a:gd name="adj" fmla="val 389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pic>
        <p:nvPicPr>
          <p:cNvPr id="133" name="図 132" descr="02.jpg"/>
          <p:cNvPicPr>
            <a:picLocks noChangeAspect="1"/>
          </p:cNvPicPr>
          <p:nvPr/>
        </p:nvPicPr>
        <p:blipFill>
          <a:blip r:embed="rId3" cstate="print">
            <a:clrChange>
              <a:clrFrom>
                <a:srgbClr val="FFFFFF"/>
              </a:clrFrom>
              <a:clrTo>
                <a:srgbClr val="FFFFFF">
                  <a:alpha val="0"/>
                </a:srgbClr>
              </a:clrTo>
            </a:clrChange>
          </a:blip>
          <a:stretch>
            <a:fillRect/>
          </a:stretch>
        </p:blipFill>
        <p:spPr>
          <a:xfrm>
            <a:off x="3995936" y="4005064"/>
            <a:ext cx="1020658" cy="2621909"/>
          </a:xfrm>
          <a:prstGeom prst="rect">
            <a:avLst/>
          </a:prstGeom>
        </p:spPr>
      </p:pic>
      <p:cxnSp>
        <p:nvCxnSpPr>
          <p:cNvPr id="16" name="直線矢印コネクタ 15"/>
          <p:cNvCxnSpPr/>
          <p:nvPr/>
        </p:nvCxnSpPr>
        <p:spPr>
          <a:xfrm>
            <a:off x="2771800" y="4797152"/>
            <a:ext cx="1224136" cy="0"/>
          </a:xfrm>
          <a:prstGeom prst="straightConnector1">
            <a:avLst/>
          </a:prstGeom>
          <a:ln w="63500">
            <a:solidFill>
              <a:schemeClr val="accent2">
                <a:lumMod val="75000"/>
              </a:schemeClr>
            </a:solidFill>
            <a:prstDash val="solid"/>
            <a:tailEnd type="triangle" w="med" len="lg"/>
          </a:ln>
        </p:spPr>
        <p:style>
          <a:lnRef idx="1">
            <a:schemeClr val="accent1"/>
          </a:lnRef>
          <a:fillRef idx="0">
            <a:schemeClr val="accent1"/>
          </a:fillRef>
          <a:effectRef idx="0">
            <a:schemeClr val="accent1"/>
          </a:effectRef>
          <a:fontRef idx="minor">
            <a:schemeClr val="tx1"/>
          </a:fontRef>
        </p:style>
      </p:cxnSp>
      <p:sp>
        <p:nvSpPr>
          <p:cNvPr id="143" name="テキスト ボックス 142"/>
          <p:cNvSpPr txBox="1"/>
          <p:nvPr/>
        </p:nvSpPr>
        <p:spPr>
          <a:xfrm>
            <a:off x="293752" y="5824928"/>
            <a:ext cx="3706839" cy="732508"/>
          </a:xfrm>
          <a:prstGeom prst="rect">
            <a:avLst/>
          </a:prstGeom>
          <a:noFill/>
        </p:spPr>
        <p:txBody>
          <a:bodyPr wrap="square" lIns="0" rIns="0" rtlCol="0">
            <a:spAutoFit/>
          </a:bodyPr>
          <a:lstStyle/>
          <a:p>
            <a:pPr>
              <a:lnSpc>
                <a:spcPct val="80000"/>
              </a:lnSpc>
            </a:pPr>
            <a:r>
              <a:rPr kumimoji="1" lang="ja-JP" altLang="en-US" sz="2600" dirty="0" smtClean="0">
                <a:latin typeface="+mn-ea"/>
              </a:rPr>
              <a:t>主に</a:t>
            </a:r>
            <a:r>
              <a:rPr lang="ja-JP" altLang="en-US" sz="2600" dirty="0" smtClean="0">
                <a:latin typeface="+mn-ea"/>
              </a:rPr>
              <a:t>手を介して体内に</a:t>
            </a:r>
            <a:endParaRPr lang="en-US" altLang="ja-JP" sz="2600" dirty="0" smtClean="0">
              <a:latin typeface="+mn-ea"/>
            </a:endParaRPr>
          </a:p>
          <a:p>
            <a:pPr>
              <a:lnSpc>
                <a:spcPct val="80000"/>
              </a:lnSpc>
            </a:pPr>
            <a:r>
              <a:rPr lang="ja-JP" altLang="en-US" sz="2600" dirty="0" smtClean="0">
                <a:latin typeface="+mn-ea"/>
              </a:rPr>
              <a:t>侵入</a:t>
            </a:r>
            <a:endParaRPr kumimoji="1" lang="ja-JP" altLang="en-US" sz="2600" dirty="0">
              <a:latin typeface="+mn-ea"/>
            </a:endParaRPr>
          </a:p>
        </p:txBody>
      </p:sp>
      <p:cxnSp>
        <p:nvCxnSpPr>
          <p:cNvPr id="144" name="直線矢印コネクタ 143"/>
          <p:cNvCxnSpPr/>
          <p:nvPr/>
        </p:nvCxnSpPr>
        <p:spPr>
          <a:xfrm>
            <a:off x="4139952" y="2780928"/>
            <a:ext cx="0" cy="1152128"/>
          </a:xfrm>
          <a:prstGeom prst="straightConnector1">
            <a:avLst/>
          </a:prstGeom>
          <a:ln w="63500">
            <a:solidFill>
              <a:schemeClr val="accent2">
                <a:lumMod val="75000"/>
              </a:schemeClr>
            </a:solidFill>
            <a:prstDash val="sysDot"/>
            <a:tailEnd type="triangle" w="med" len="lg"/>
          </a:ln>
        </p:spPr>
        <p:style>
          <a:lnRef idx="1">
            <a:schemeClr val="accent1"/>
          </a:lnRef>
          <a:fillRef idx="0">
            <a:schemeClr val="accent1"/>
          </a:fillRef>
          <a:effectRef idx="0">
            <a:schemeClr val="accent1"/>
          </a:effectRef>
          <a:fontRef idx="minor">
            <a:schemeClr val="tx1"/>
          </a:fontRef>
        </p:style>
      </p:cxnSp>
      <p:sp>
        <p:nvSpPr>
          <p:cNvPr id="79" name="角丸四角形 20"/>
          <p:cNvSpPr/>
          <p:nvPr/>
        </p:nvSpPr>
        <p:spPr>
          <a:xfrm>
            <a:off x="3169416" y="1761862"/>
            <a:ext cx="3562823" cy="1667137"/>
          </a:xfrm>
          <a:prstGeom prst="roundRect">
            <a:avLst>
              <a:gd name="adj" fmla="val 4857"/>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kumimoji="1" lang="ja-JP" altLang="en-US" sz="1100" dirty="0">
              <a:solidFill>
                <a:schemeClr val="tx1"/>
              </a:solidFill>
              <a:latin typeface="+mn-ea"/>
            </a:endParaRPr>
          </a:p>
        </p:txBody>
      </p:sp>
      <p:sp>
        <p:nvSpPr>
          <p:cNvPr id="80" name="角丸四角形 20"/>
          <p:cNvSpPr/>
          <p:nvPr/>
        </p:nvSpPr>
        <p:spPr>
          <a:xfrm>
            <a:off x="3169416" y="1599179"/>
            <a:ext cx="3562823" cy="36004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bg1"/>
                </a:solidFill>
                <a:latin typeface="+mn-ea"/>
              </a:rPr>
              <a:t>空気感染</a:t>
            </a:r>
            <a:endParaRPr lang="ja-JP" altLang="en-US" sz="2800" dirty="0">
              <a:solidFill>
                <a:schemeClr val="bg1"/>
              </a:solidFill>
              <a:latin typeface="+mn-ea"/>
            </a:endParaRPr>
          </a:p>
        </p:txBody>
      </p:sp>
      <p:sp>
        <p:nvSpPr>
          <p:cNvPr id="65" name="テキスト ボックス 64"/>
          <p:cNvSpPr txBox="1"/>
          <p:nvPr/>
        </p:nvSpPr>
        <p:spPr>
          <a:xfrm>
            <a:off x="3241424" y="2011631"/>
            <a:ext cx="3418807" cy="640175"/>
          </a:xfrm>
          <a:prstGeom prst="rect">
            <a:avLst/>
          </a:prstGeom>
          <a:noFill/>
        </p:spPr>
        <p:txBody>
          <a:bodyPr wrap="square" lIns="0" tIns="0" rIns="0" bIns="0" rtlCol="0">
            <a:spAutoFit/>
          </a:bodyPr>
          <a:lstStyle/>
          <a:p>
            <a:pPr algn="ctr">
              <a:lnSpc>
                <a:spcPct val="80000"/>
              </a:lnSpc>
            </a:pPr>
            <a:r>
              <a:rPr kumimoji="1" lang="ja-JP" altLang="en-US" sz="2600" dirty="0" smtClean="0">
                <a:latin typeface="+mn-ea"/>
              </a:rPr>
              <a:t>飛沫核（直径</a:t>
            </a:r>
            <a:r>
              <a:rPr kumimoji="1" lang="en-US" altLang="ja-JP" sz="2600" dirty="0" smtClean="0">
                <a:latin typeface="+mn-ea"/>
              </a:rPr>
              <a:t>5μm</a:t>
            </a:r>
            <a:r>
              <a:rPr kumimoji="1" lang="ja-JP" altLang="en-US" sz="2600" dirty="0" smtClean="0">
                <a:latin typeface="+mn-ea"/>
              </a:rPr>
              <a:t>以下　　　　　　　</a:t>
            </a:r>
            <a:endParaRPr kumimoji="1" lang="en-US" altLang="ja-JP" sz="2600" dirty="0" smtClean="0">
              <a:latin typeface="+mn-ea"/>
            </a:endParaRPr>
          </a:p>
          <a:p>
            <a:pPr algn="ctr">
              <a:lnSpc>
                <a:spcPct val="80000"/>
              </a:lnSpc>
            </a:pPr>
            <a:r>
              <a:rPr lang="ja-JP" altLang="en-US" sz="2600" dirty="0" smtClean="0">
                <a:latin typeface="+mn-ea"/>
              </a:rPr>
              <a:t>　　</a:t>
            </a:r>
            <a:r>
              <a:rPr kumimoji="1" lang="ja-JP" altLang="en-US" sz="2600" dirty="0" smtClean="0">
                <a:latin typeface="+mn-ea"/>
              </a:rPr>
              <a:t>の粒子）</a:t>
            </a:r>
            <a:endParaRPr kumimoji="1" lang="ja-JP" altLang="en-US" sz="2600" dirty="0">
              <a:latin typeface="+mn-ea"/>
            </a:endParaRPr>
          </a:p>
        </p:txBody>
      </p:sp>
      <p:sp>
        <p:nvSpPr>
          <p:cNvPr id="86" name="角丸四角形 85"/>
          <p:cNvSpPr/>
          <p:nvPr/>
        </p:nvSpPr>
        <p:spPr>
          <a:xfrm>
            <a:off x="4514672" y="2771097"/>
            <a:ext cx="2031040" cy="504055"/>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2400" dirty="0" smtClean="0">
                <a:solidFill>
                  <a:schemeClr val="tx1"/>
                </a:solidFill>
                <a:latin typeface="+mn-ea"/>
              </a:rPr>
              <a:t>空気中に浮遊</a:t>
            </a:r>
            <a:endParaRPr kumimoji="1" lang="ja-JP" altLang="en-US" sz="2400" dirty="0">
              <a:solidFill>
                <a:schemeClr val="tx1"/>
              </a:solidFill>
              <a:latin typeface="+mn-ea"/>
            </a:endParaRPr>
          </a:p>
        </p:txBody>
      </p:sp>
      <p:pic>
        <p:nvPicPr>
          <p:cNvPr id="90" name="図 89" descr="07.jpg"/>
          <p:cNvPicPr>
            <a:picLocks noChangeAspect="1"/>
          </p:cNvPicPr>
          <p:nvPr/>
        </p:nvPicPr>
        <p:blipFill>
          <a:blip r:embed="rId4" cstate="print">
            <a:clrChange>
              <a:clrFrom>
                <a:srgbClr val="FFFFFF"/>
              </a:clrFrom>
              <a:clrTo>
                <a:srgbClr val="FFFFFF">
                  <a:alpha val="0"/>
                </a:srgbClr>
              </a:clrTo>
            </a:clrChange>
          </a:blip>
          <a:stretch>
            <a:fillRect/>
          </a:stretch>
        </p:blipFill>
        <p:spPr>
          <a:xfrm>
            <a:off x="3275856" y="2494902"/>
            <a:ext cx="1008112" cy="862090"/>
          </a:xfrm>
          <a:prstGeom prst="rect">
            <a:avLst/>
          </a:prstGeom>
        </p:spPr>
      </p:pic>
      <p:sp>
        <p:nvSpPr>
          <p:cNvPr id="136" name="テキスト ボックス 135"/>
          <p:cNvSpPr txBox="1"/>
          <p:nvPr/>
        </p:nvSpPr>
        <p:spPr>
          <a:xfrm>
            <a:off x="7308304" y="2420888"/>
            <a:ext cx="1223092" cy="892552"/>
          </a:xfrm>
          <a:prstGeom prst="rect">
            <a:avLst/>
          </a:prstGeom>
          <a:noFill/>
        </p:spPr>
        <p:txBody>
          <a:bodyPr wrap="none" lIns="0" rIns="0" rtlCol="0">
            <a:spAutoFit/>
          </a:bodyPr>
          <a:lstStyle/>
          <a:p>
            <a:r>
              <a:rPr kumimoji="1" lang="ja-JP" altLang="en-US" sz="2600" dirty="0" smtClean="0">
                <a:latin typeface="+mn-ea"/>
              </a:rPr>
              <a:t>水分が</a:t>
            </a:r>
            <a:endParaRPr kumimoji="1" lang="en-US" altLang="ja-JP" sz="2600" dirty="0" smtClean="0">
              <a:latin typeface="+mn-ea"/>
            </a:endParaRPr>
          </a:p>
          <a:p>
            <a:r>
              <a:rPr kumimoji="1" lang="ja-JP" altLang="en-US" sz="2600" dirty="0" smtClean="0">
                <a:latin typeface="+mn-ea"/>
              </a:rPr>
              <a:t>蒸発して</a:t>
            </a:r>
            <a:endParaRPr kumimoji="1" lang="ja-JP" altLang="en-US" sz="2600" dirty="0">
              <a:latin typeface="+mn-ea"/>
            </a:endParaRPr>
          </a:p>
        </p:txBody>
      </p:sp>
      <p:cxnSp>
        <p:nvCxnSpPr>
          <p:cNvPr id="140" name="直線矢印コネクタ 139"/>
          <p:cNvCxnSpPr/>
          <p:nvPr/>
        </p:nvCxnSpPr>
        <p:spPr>
          <a:xfrm flipH="1">
            <a:off x="5041625" y="4653136"/>
            <a:ext cx="1224136" cy="0"/>
          </a:xfrm>
          <a:prstGeom prst="straightConnector1">
            <a:avLst/>
          </a:prstGeom>
          <a:ln w="63500">
            <a:solidFill>
              <a:schemeClr val="accent2">
                <a:lumMod val="75000"/>
              </a:schemeClr>
            </a:solidFill>
            <a:prstDash val="solid"/>
            <a:tailEnd type="triangle" w="med" len="lg"/>
          </a:ln>
        </p:spPr>
        <p:style>
          <a:lnRef idx="1">
            <a:schemeClr val="accent1"/>
          </a:lnRef>
          <a:fillRef idx="0">
            <a:schemeClr val="accent1"/>
          </a:fillRef>
          <a:effectRef idx="0">
            <a:schemeClr val="accent1"/>
          </a:effectRef>
          <a:fontRef idx="minor">
            <a:schemeClr val="tx1"/>
          </a:fontRef>
        </p:style>
      </p:cxnSp>
      <p:cxnSp>
        <p:nvCxnSpPr>
          <p:cNvPr id="141" name="直線矢印コネクタ 140"/>
          <p:cNvCxnSpPr/>
          <p:nvPr/>
        </p:nvCxnSpPr>
        <p:spPr>
          <a:xfrm flipH="1" flipV="1">
            <a:off x="6732241" y="2996953"/>
            <a:ext cx="792087" cy="792087"/>
          </a:xfrm>
          <a:prstGeom prst="straightConnector1">
            <a:avLst/>
          </a:prstGeom>
          <a:ln w="63500">
            <a:solidFill>
              <a:schemeClr val="accent2">
                <a:lumMod val="75000"/>
              </a:schemeClr>
            </a:solidFill>
            <a:prstDash val="solid"/>
            <a:tailEnd type="triangle" w="med" len="lg"/>
          </a:ln>
        </p:spPr>
        <p:style>
          <a:lnRef idx="1">
            <a:schemeClr val="accent1"/>
          </a:lnRef>
          <a:fillRef idx="0">
            <a:schemeClr val="accent1"/>
          </a:fillRef>
          <a:effectRef idx="0">
            <a:schemeClr val="accent1"/>
          </a:effectRef>
          <a:fontRef idx="minor">
            <a:schemeClr val="tx1"/>
          </a:fontRef>
        </p:style>
      </p:cxnSp>
      <p:sp>
        <p:nvSpPr>
          <p:cNvPr id="100" name="角丸四角形 20"/>
          <p:cNvSpPr/>
          <p:nvPr/>
        </p:nvSpPr>
        <p:spPr>
          <a:xfrm>
            <a:off x="6049737" y="3850094"/>
            <a:ext cx="2664296" cy="2387218"/>
          </a:xfrm>
          <a:prstGeom prst="roundRect">
            <a:avLst>
              <a:gd name="adj" fmla="val 4857"/>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kumimoji="1" lang="ja-JP" altLang="en-US" sz="1100" dirty="0">
              <a:solidFill>
                <a:schemeClr val="tx1"/>
              </a:solidFill>
              <a:latin typeface="+mn-ea"/>
            </a:endParaRPr>
          </a:p>
        </p:txBody>
      </p:sp>
      <p:sp>
        <p:nvSpPr>
          <p:cNvPr id="101" name="角丸四角形 20"/>
          <p:cNvSpPr/>
          <p:nvPr/>
        </p:nvSpPr>
        <p:spPr>
          <a:xfrm>
            <a:off x="6057675" y="3673421"/>
            <a:ext cx="2664296" cy="36004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bg1"/>
                </a:solidFill>
                <a:latin typeface="+mn-ea"/>
              </a:rPr>
              <a:t>飛沫感染</a:t>
            </a:r>
            <a:endParaRPr lang="ja-JP" altLang="en-US" sz="2800" dirty="0">
              <a:solidFill>
                <a:schemeClr val="bg1"/>
              </a:solidFill>
              <a:latin typeface="+mn-ea"/>
            </a:endParaRPr>
          </a:p>
        </p:txBody>
      </p:sp>
      <p:sp>
        <p:nvSpPr>
          <p:cNvPr id="97" name="テキスト ボックス 96"/>
          <p:cNvSpPr txBox="1"/>
          <p:nvPr/>
        </p:nvSpPr>
        <p:spPr>
          <a:xfrm>
            <a:off x="6139756" y="4119090"/>
            <a:ext cx="2520280" cy="640175"/>
          </a:xfrm>
          <a:prstGeom prst="rect">
            <a:avLst/>
          </a:prstGeom>
          <a:noFill/>
        </p:spPr>
        <p:txBody>
          <a:bodyPr wrap="square" lIns="0" tIns="0" rIns="0" bIns="0" rtlCol="0">
            <a:spAutoFit/>
          </a:bodyPr>
          <a:lstStyle/>
          <a:p>
            <a:pPr algn="ctr">
              <a:lnSpc>
                <a:spcPct val="80000"/>
              </a:lnSpc>
            </a:pPr>
            <a:r>
              <a:rPr kumimoji="1" lang="ja-JP" altLang="en-US" sz="2600" dirty="0" smtClean="0">
                <a:latin typeface="+mn-ea"/>
              </a:rPr>
              <a:t>飛沫（直径</a:t>
            </a:r>
            <a:r>
              <a:rPr kumimoji="1" lang="en-US" altLang="ja-JP" sz="2600" dirty="0" smtClean="0">
                <a:latin typeface="+mn-ea"/>
              </a:rPr>
              <a:t>5μm</a:t>
            </a:r>
            <a:r>
              <a:rPr kumimoji="1" lang="ja-JP" altLang="en-US" sz="2600" dirty="0" smtClean="0">
                <a:latin typeface="+mn-ea"/>
              </a:rPr>
              <a:t>以上の粒子）</a:t>
            </a:r>
            <a:endParaRPr kumimoji="1" lang="ja-JP" altLang="en-US" sz="2600" dirty="0">
              <a:latin typeface="+mn-ea"/>
            </a:endParaRPr>
          </a:p>
        </p:txBody>
      </p:sp>
      <p:sp>
        <p:nvSpPr>
          <p:cNvPr id="98" name="角丸四角形 97"/>
          <p:cNvSpPr/>
          <p:nvPr/>
        </p:nvSpPr>
        <p:spPr>
          <a:xfrm>
            <a:off x="6085741" y="4846304"/>
            <a:ext cx="1296144" cy="1156802"/>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2000" dirty="0" smtClean="0">
                <a:solidFill>
                  <a:schemeClr val="tx1"/>
                </a:solidFill>
                <a:latin typeface="+mn-ea"/>
              </a:rPr>
              <a:t>咳や</a:t>
            </a:r>
            <a:endParaRPr lang="en-US" altLang="ja-JP" sz="2000" dirty="0" smtClean="0">
              <a:solidFill>
                <a:schemeClr val="tx1"/>
              </a:solidFill>
              <a:latin typeface="+mn-ea"/>
            </a:endParaRPr>
          </a:p>
          <a:p>
            <a:pPr algn="ctr"/>
            <a:r>
              <a:rPr kumimoji="1" lang="ja-JP" altLang="en-US" sz="2000" dirty="0" smtClean="0">
                <a:solidFill>
                  <a:schemeClr val="tx1"/>
                </a:solidFill>
                <a:latin typeface="+mn-ea"/>
              </a:rPr>
              <a:t>くしゃみで</a:t>
            </a:r>
            <a:r>
              <a:rPr lang="en-US" altLang="ja-JP" sz="2000" dirty="0" smtClean="0">
                <a:solidFill>
                  <a:schemeClr val="tx1"/>
                </a:solidFill>
                <a:latin typeface="+mn-ea"/>
              </a:rPr>
              <a:t>1-2m</a:t>
            </a:r>
            <a:r>
              <a:rPr lang="ja-JP" altLang="en-US" sz="2000" dirty="0" smtClean="0">
                <a:solidFill>
                  <a:schemeClr val="tx1"/>
                </a:solidFill>
                <a:latin typeface="+mn-ea"/>
              </a:rPr>
              <a:t>飛ぶ</a:t>
            </a:r>
            <a:endParaRPr kumimoji="1" lang="ja-JP" altLang="en-US" sz="2000" dirty="0">
              <a:solidFill>
                <a:schemeClr val="tx1"/>
              </a:solidFill>
              <a:latin typeface="+mn-ea"/>
            </a:endParaRPr>
          </a:p>
        </p:txBody>
      </p:sp>
      <p:pic>
        <p:nvPicPr>
          <p:cNvPr id="102" name="図 101" descr="003.jpg"/>
          <p:cNvPicPr>
            <a:picLocks noChangeAspect="1"/>
          </p:cNvPicPr>
          <p:nvPr/>
        </p:nvPicPr>
        <p:blipFill>
          <a:blip r:embed="rId5" cstate="print">
            <a:clrChange>
              <a:clrFrom>
                <a:srgbClr val="FFFFFF"/>
              </a:clrFrom>
              <a:clrTo>
                <a:srgbClr val="FFFFFF">
                  <a:alpha val="0"/>
                </a:srgbClr>
              </a:clrTo>
            </a:clrChange>
          </a:blip>
          <a:stretch>
            <a:fillRect/>
          </a:stretch>
        </p:blipFill>
        <p:spPr>
          <a:xfrm>
            <a:off x="7308304" y="4828101"/>
            <a:ext cx="1412748" cy="1175004"/>
          </a:xfrm>
          <a:prstGeom prst="rect">
            <a:avLst/>
          </a:prstGeom>
        </p:spPr>
      </p:pic>
      <p:cxnSp>
        <p:nvCxnSpPr>
          <p:cNvPr id="68" name="直線コネクタ 67"/>
          <p:cNvCxnSpPr/>
          <p:nvPr/>
        </p:nvCxnSpPr>
        <p:spPr>
          <a:xfrm>
            <a:off x="2143760" y="764704"/>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3" name="グループ化 62"/>
          <p:cNvGrpSpPr/>
          <p:nvPr/>
        </p:nvGrpSpPr>
        <p:grpSpPr>
          <a:xfrm>
            <a:off x="341092" y="2564904"/>
            <a:ext cx="2736000" cy="3240360"/>
            <a:chOff x="341092" y="2564904"/>
            <a:chExt cx="2736000" cy="3240360"/>
          </a:xfrm>
        </p:grpSpPr>
        <p:sp>
          <p:nvSpPr>
            <p:cNvPr id="37" name="角丸四角形 20"/>
            <p:cNvSpPr/>
            <p:nvPr/>
          </p:nvSpPr>
          <p:spPr>
            <a:xfrm>
              <a:off x="341092" y="2564905"/>
              <a:ext cx="2736000" cy="3240359"/>
            </a:xfrm>
            <a:prstGeom prst="roundRect">
              <a:avLst>
                <a:gd name="adj" fmla="val 4857"/>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kumimoji="1" lang="ja-JP" altLang="en-US" sz="1100" dirty="0">
                <a:solidFill>
                  <a:schemeClr val="tx1"/>
                </a:solidFill>
                <a:latin typeface="+mn-ea"/>
              </a:endParaRPr>
            </a:p>
          </p:txBody>
        </p:sp>
        <p:sp>
          <p:nvSpPr>
            <p:cNvPr id="28" name="角丸四角形 20"/>
            <p:cNvSpPr/>
            <p:nvPr/>
          </p:nvSpPr>
          <p:spPr>
            <a:xfrm>
              <a:off x="341092" y="2564904"/>
              <a:ext cx="2736000" cy="432048"/>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bg1"/>
                  </a:solidFill>
                  <a:latin typeface="+mn-ea"/>
                </a:rPr>
                <a:t>接触感染</a:t>
              </a:r>
              <a:endParaRPr lang="ja-JP" altLang="en-US" sz="2800" dirty="0">
                <a:solidFill>
                  <a:schemeClr val="bg1"/>
                </a:solidFill>
                <a:latin typeface="+mn-ea"/>
              </a:endParaRPr>
            </a:p>
          </p:txBody>
        </p:sp>
        <p:sp>
          <p:nvSpPr>
            <p:cNvPr id="39" name="テキスト ボックス 38"/>
            <p:cNvSpPr txBox="1"/>
            <p:nvPr/>
          </p:nvSpPr>
          <p:spPr>
            <a:xfrm>
              <a:off x="341092" y="3068960"/>
              <a:ext cx="2736000" cy="295466"/>
            </a:xfrm>
            <a:prstGeom prst="rect">
              <a:avLst/>
            </a:prstGeom>
            <a:noFill/>
          </p:spPr>
          <p:txBody>
            <a:bodyPr wrap="square" lIns="0" tIns="0" rIns="0" bIns="0" rtlCol="0">
              <a:spAutoFit/>
            </a:bodyPr>
            <a:lstStyle/>
            <a:p>
              <a:pPr algn="ctr">
                <a:lnSpc>
                  <a:spcPct val="80000"/>
                </a:lnSpc>
              </a:pPr>
              <a:r>
                <a:rPr kumimoji="1" lang="ja-JP" altLang="en-US" sz="2400" dirty="0" smtClean="0">
                  <a:latin typeface="+mn-ea"/>
                </a:rPr>
                <a:t>病原体に汚染された</a:t>
              </a:r>
              <a:endParaRPr kumimoji="1" lang="ja-JP" altLang="en-US" sz="2400" dirty="0">
                <a:latin typeface="+mn-ea"/>
              </a:endParaRPr>
            </a:p>
          </p:txBody>
        </p:sp>
        <p:sp>
          <p:nvSpPr>
            <p:cNvPr id="46" name="テキスト ボックス 45"/>
            <p:cNvSpPr txBox="1"/>
            <p:nvPr/>
          </p:nvSpPr>
          <p:spPr>
            <a:xfrm>
              <a:off x="395536" y="5373216"/>
              <a:ext cx="1368152" cy="369332"/>
            </a:xfrm>
            <a:prstGeom prst="rect">
              <a:avLst/>
            </a:prstGeom>
            <a:noFill/>
          </p:spPr>
          <p:txBody>
            <a:bodyPr wrap="square" lIns="0" tIns="0" rIns="0" bIns="0" rtlCol="0">
              <a:spAutoFit/>
            </a:bodyPr>
            <a:lstStyle/>
            <a:p>
              <a:pPr algn="ctr"/>
              <a:r>
                <a:rPr kumimoji="1" lang="ja-JP" altLang="en-US" sz="2400" dirty="0" smtClean="0">
                  <a:latin typeface="+mn-ea"/>
                </a:rPr>
                <a:t>手指など</a:t>
              </a:r>
              <a:endParaRPr kumimoji="1" lang="ja-JP" altLang="en-US" sz="2400" dirty="0">
                <a:latin typeface="+mn-ea"/>
              </a:endParaRPr>
            </a:p>
          </p:txBody>
        </p:sp>
        <p:pic>
          <p:nvPicPr>
            <p:cNvPr id="50" name="図 49" descr="016.jpg"/>
            <p:cNvPicPr>
              <a:picLocks noChangeAspect="1"/>
            </p:cNvPicPr>
            <p:nvPr/>
          </p:nvPicPr>
          <p:blipFill>
            <a:blip r:embed="rId6" cstate="print">
              <a:clrChange>
                <a:clrFrom>
                  <a:srgbClr val="FFFFFF"/>
                </a:clrFrom>
                <a:clrTo>
                  <a:srgbClr val="FFFFFF">
                    <a:alpha val="0"/>
                  </a:srgbClr>
                </a:clrTo>
              </a:clrChange>
            </a:blip>
            <a:stretch>
              <a:fillRect/>
            </a:stretch>
          </p:blipFill>
          <p:spPr>
            <a:xfrm>
              <a:off x="683568" y="4653136"/>
              <a:ext cx="681686" cy="718956"/>
            </a:xfrm>
            <a:prstGeom prst="rect">
              <a:avLst/>
            </a:prstGeom>
          </p:spPr>
        </p:pic>
        <p:sp>
          <p:nvSpPr>
            <p:cNvPr id="45" name="テキスト ボックス 44"/>
            <p:cNvSpPr txBox="1"/>
            <p:nvPr/>
          </p:nvSpPr>
          <p:spPr>
            <a:xfrm>
              <a:off x="1907704" y="5085184"/>
              <a:ext cx="898527" cy="461665"/>
            </a:xfrm>
            <a:prstGeom prst="rect">
              <a:avLst/>
            </a:prstGeom>
            <a:noFill/>
          </p:spPr>
          <p:txBody>
            <a:bodyPr wrap="square" rtlCol="0">
              <a:spAutoFit/>
            </a:bodyPr>
            <a:lstStyle/>
            <a:p>
              <a:pPr algn="ctr"/>
              <a:r>
                <a:rPr kumimoji="1" lang="ja-JP" altLang="en-US" sz="2400" dirty="0" smtClean="0">
                  <a:latin typeface="+mn-ea"/>
                </a:rPr>
                <a:t>汚物</a:t>
              </a:r>
              <a:endParaRPr kumimoji="1" lang="ja-JP" altLang="en-US" sz="2400" dirty="0">
                <a:latin typeface="+mn-ea"/>
              </a:endParaRPr>
            </a:p>
          </p:txBody>
        </p:sp>
        <p:pic>
          <p:nvPicPr>
            <p:cNvPr id="52" name="図 51" descr="012.jpg"/>
            <p:cNvPicPr>
              <a:picLocks noChangeAspect="1"/>
            </p:cNvPicPr>
            <p:nvPr/>
          </p:nvPicPr>
          <p:blipFill>
            <a:blip r:embed="rId7" cstate="print">
              <a:clrChange>
                <a:clrFrom>
                  <a:srgbClr val="FFFFFF"/>
                </a:clrFrom>
                <a:clrTo>
                  <a:srgbClr val="FFFFFF">
                    <a:alpha val="0"/>
                  </a:srgbClr>
                </a:clrTo>
              </a:clrChange>
            </a:blip>
            <a:stretch>
              <a:fillRect/>
            </a:stretch>
          </p:blipFill>
          <p:spPr>
            <a:xfrm>
              <a:off x="1691680" y="4581128"/>
              <a:ext cx="1010489" cy="530350"/>
            </a:xfrm>
            <a:prstGeom prst="rect">
              <a:avLst/>
            </a:prstGeom>
          </p:spPr>
        </p:pic>
        <p:pic>
          <p:nvPicPr>
            <p:cNvPr id="48" name="図 47" descr="013.jpg"/>
            <p:cNvPicPr>
              <a:picLocks noChangeAspect="1"/>
            </p:cNvPicPr>
            <p:nvPr/>
          </p:nvPicPr>
          <p:blipFill>
            <a:blip r:embed="rId8" cstate="print"/>
            <a:stretch>
              <a:fillRect/>
            </a:stretch>
          </p:blipFill>
          <p:spPr>
            <a:xfrm>
              <a:off x="467544" y="3429000"/>
              <a:ext cx="576074" cy="1152148"/>
            </a:xfrm>
            <a:prstGeom prst="rect">
              <a:avLst/>
            </a:prstGeom>
          </p:spPr>
        </p:pic>
        <p:pic>
          <p:nvPicPr>
            <p:cNvPr id="54" name="図 53" descr="014.jpg"/>
            <p:cNvPicPr>
              <a:picLocks noChangeAspect="1"/>
            </p:cNvPicPr>
            <p:nvPr/>
          </p:nvPicPr>
          <p:blipFill>
            <a:blip r:embed="rId9" cstate="print">
              <a:clrChange>
                <a:clrFrom>
                  <a:srgbClr val="FFFFFF"/>
                </a:clrFrom>
                <a:clrTo>
                  <a:srgbClr val="FFFFFF">
                    <a:alpha val="0"/>
                  </a:srgbClr>
                </a:clrTo>
              </a:clrChange>
            </a:blip>
            <a:stretch>
              <a:fillRect/>
            </a:stretch>
          </p:blipFill>
          <p:spPr>
            <a:xfrm>
              <a:off x="1043608" y="3573016"/>
              <a:ext cx="610445" cy="504056"/>
            </a:xfrm>
            <a:prstGeom prst="rect">
              <a:avLst/>
            </a:prstGeom>
          </p:spPr>
        </p:pic>
        <p:sp>
          <p:nvSpPr>
            <p:cNvPr id="44" name="テキスト ボックス 43"/>
            <p:cNvSpPr txBox="1"/>
            <p:nvPr/>
          </p:nvSpPr>
          <p:spPr>
            <a:xfrm>
              <a:off x="2123728" y="4005064"/>
              <a:ext cx="864096" cy="461665"/>
            </a:xfrm>
            <a:prstGeom prst="rect">
              <a:avLst/>
            </a:prstGeom>
            <a:noFill/>
          </p:spPr>
          <p:txBody>
            <a:bodyPr wrap="square" rtlCol="0">
              <a:spAutoFit/>
            </a:bodyPr>
            <a:lstStyle/>
            <a:p>
              <a:pPr algn="ctr"/>
              <a:r>
                <a:rPr kumimoji="1" lang="ja-JP" altLang="en-US" sz="2400" dirty="0" smtClean="0">
                  <a:latin typeface="+mn-ea"/>
                </a:rPr>
                <a:t>食品</a:t>
              </a:r>
              <a:endParaRPr kumimoji="1" lang="ja-JP" altLang="en-US" sz="2400" dirty="0">
                <a:latin typeface="+mn-ea"/>
              </a:endParaRPr>
            </a:p>
          </p:txBody>
        </p:sp>
        <p:pic>
          <p:nvPicPr>
            <p:cNvPr id="55" name="図 54" descr="015.jpg"/>
            <p:cNvPicPr>
              <a:picLocks noChangeAspect="1"/>
            </p:cNvPicPr>
            <p:nvPr/>
          </p:nvPicPr>
          <p:blipFill>
            <a:blip r:embed="rId10" cstate="print">
              <a:clrChange>
                <a:clrFrom>
                  <a:srgbClr val="FFFFFF"/>
                </a:clrFrom>
                <a:clrTo>
                  <a:srgbClr val="FFFFFF">
                    <a:alpha val="0"/>
                  </a:srgbClr>
                </a:clrTo>
              </a:clrChange>
            </a:blip>
            <a:stretch>
              <a:fillRect/>
            </a:stretch>
          </p:blipFill>
          <p:spPr>
            <a:xfrm>
              <a:off x="1763688" y="3429000"/>
              <a:ext cx="1080120" cy="874191"/>
            </a:xfrm>
            <a:prstGeom prst="rect">
              <a:avLst/>
            </a:prstGeom>
          </p:spPr>
        </p:pic>
        <p:sp>
          <p:nvSpPr>
            <p:cNvPr id="47" name="テキスト ボックス 46"/>
            <p:cNvSpPr txBox="1"/>
            <p:nvPr/>
          </p:nvSpPr>
          <p:spPr>
            <a:xfrm>
              <a:off x="793153" y="4149080"/>
              <a:ext cx="970535" cy="461665"/>
            </a:xfrm>
            <a:prstGeom prst="rect">
              <a:avLst/>
            </a:prstGeom>
            <a:noFill/>
          </p:spPr>
          <p:txBody>
            <a:bodyPr wrap="square" rtlCol="0">
              <a:spAutoFit/>
            </a:bodyPr>
            <a:lstStyle/>
            <a:p>
              <a:pPr algn="ctr"/>
              <a:r>
                <a:rPr kumimoji="1" lang="ja-JP" altLang="en-US" sz="2400" dirty="0" smtClean="0">
                  <a:latin typeface="+mn-ea"/>
                </a:rPr>
                <a:t>物体</a:t>
              </a:r>
              <a:endParaRPr kumimoji="1" lang="ja-JP" altLang="en-US" sz="2400" dirty="0">
                <a:latin typeface="+mn-ea"/>
              </a:endParaRPr>
            </a:p>
          </p:txBody>
        </p:sp>
      </p:grpSp>
    </p:spTree>
    <p:extLst>
      <p:ext uri="{BB962C8B-B14F-4D97-AF65-F5344CB8AC3E}">
        <p14:creationId xmlns:p14="http://schemas.microsoft.com/office/powerpoint/2010/main" val="3896698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タイトル 1"/>
          <p:cNvSpPr>
            <a:spLocks noGrp="1"/>
          </p:cNvSpPr>
          <p:nvPr>
            <p:ph type="title" idx="4294967295"/>
          </p:nvPr>
        </p:nvSpPr>
        <p:spPr>
          <a:xfrm>
            <a:off x="0" y="0"/>
            <a:ext cx="9144000" cy="706438"/>
          </a:xfrm>
        </p:spPr>
        <p:txBody>
          <a:bodyPr/>
          <a:lstStyle/>
          <a:p>
            <a:pPr eaLnBrk="1" hangingPunct="1"/>
            <a:r>
              <a:rPr lang="ja-JP" altLang="en-US" sz="3200" dirty="0" smtClean="0">
                <a:latin typeface="+mn-ea"/>
                <a:ea typeface="+mn-ea"/>
                <a:cs typeface="Meiryo UI" pitchFamily="50" charset="-128"/>
              </a:rPr>
              <a:t>輸入感染症とは</a:t>
            </a:r>
          </a:p>
        </p:txBody>
      </p:sp>
      <p:sp>
        <p:nvSpPr>
          <p:cNvPr id="10246" name="正方形/長方形 8"/>
          <p:cNvSpPr>
            <a:spLocks noChangeArrowheads="1"/>
          </p:cNvSpPr>
          <p:nvPr/>
        </p:nvSpPr>
        <p:spPr bwMode="auto">
          <a:xfrm>
            <a:off x="4752243" y="702813"/>
            <a:ext cx="4140237"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p>
            <a:r>
              <a:rPr lang="ja-JP" altLang="en-US" sz="2000" b="1" dirty="0">
                <a:latin typeface="+mn-ea"/>
                <a:cs typeface="Meiryo UI" pitchFamily="50" charset="-128"/>
              </a:rPr>
              <a:t>途上国に</a:t>
            </a:r>
            <a:r>
              <a:rPr lang="en-US" altLang="ja-JP" sz="2000" b="1" dirty="0">
                <a:latin typeface="+mn-ea"/>
                <a:cs typeface="Meiryo UI" pitchFamily="50" charset="-128"/>
              </a:rPr>
              <a:t>1</a:t>
            </a:r>
            <a:r>
              <a:rPr lang="ja-JP" altLang="en-US" sz="2000" b="1" dirty="0">
                <a:latin typeface="+mn-ea"/>
                <a:cs typeface="Meiryo UI" pitchFamily="50" charset="-128"/>
              </a:rPr>
              <a:t>ヶ月間滞在した場合に</a:t>
            </a:r>
            <a:r>
              <a:rPr lang="ja-JP" altLang="en-US" sz="2000" b="1" dirty="0" smtClean="0">
                <a:latin typeface="+mn-ea"/>
                <a:cs typeface="Meiryo UI" pitchFamily="50" charset="-128"/>
              </a:rPr>
              <a:t>、</a:t>
            </a:r>
            <a:endParaRPr lang="en-US" altLang="ja-JP" sz="2000" b="1" dirty="0" smtClean="0">
              <a:latin typeface="+mn-ea"/>
              <a:cs typeface="Meiryo UI" pitchFamily="50" charset="-128"/>
            </a:endParaRPr>
          </a:p>
          <a:p>
            <a:r>
              <a:rPr lang="ja-JP" altLang="en-US" sz="2000" b="1" dirty="0" smtClean="0">
                <a:latin typeface="+mn-ea"/>
                <a:cs typeface="Meiryo UI" pitchFamily="50" charset="-128"/>
              </a:rPr>
              <a:t>何％</a:t>
            </a:r>
            <a:r>
              <a:rPr lang="ja-JP" altLang="en-US" sz="2000" b="1" dirty="0">
                <a:latin typeface="+mn-ea"/>
                <a:cs typeface="Meiryo UI" pitchFamily="50" charset="-128"/>
              </a:rPr>
              <a:t>の旅行者が罹患する</a:t>
            </a:r>
            <a:r>
              <a:rPr lang="ja-JP" altLang="en-US" sz="2000" b="1" dirty="0" smtClean="0">
                <a:latin typeface="+mn-ea"/>
                <a:cs typeface="Meiryo UI" pitchFamily="50" charset="-128"/>
              </a:rPr>
              <a:t>か</a:t>
            </a:r>
            <a:r>
              <a:rPr lang="ja-JP" altLang="en-US" sz="2000" b="1" dirty="0">
                <a:latin typeface="+mn-ea"/>
                <a:cs typeface="Meiryo UI" pitchFamily="50" charset="-128"/>
              </a:rPr>
              <a:t>？</a:t>
            </a:r>
            <a:endParaRPr lang="en-US" altLang="ja-JP" sz="2000" b="1" dirty="0">
              <a:latin typeface="+mn-ea"/>
              <a:cs typeface="Meiryo UI" pitchFamily="50" charset="-128"/>
            </a:endParaRPr>
          </a:p>
        </p:txBody>
      </p:sp>
      <p:sp>
        <p:nvSpPr>
          <p:cNvPr id="10248" name="正方形/長方形 2"/>
          <p:cNvSpPr>
            <a:spLocks noChangeArrowheads="1"/>
          </p:cNvSpPr>
          <p:nvPr/>
        </p:nvSpPr>
        <p:spPr bwMode="auto">
          <a:xfrm>
            <a:off x="179512" y="1435799"/>
            <a:ext cx="3672408" cy="2554545"/>
          </a:xfrm>
          <a:prstGeom prst="rect">
            <a:avLst/>
          </a:prstGeom>
          <a:solidFill>
            <a:schemeClr val="bg1"/>
          </a:solidFill>
          <a:ln w="50800">
            <a:solidFill>
              <a:srgbClr val="002060"/>
            </a:solidFill>
            <a:prstDash val="sysDash"/>
            <a:round/>
            <a:headEnd/>
            <a:tailEnd/>
          </a:ln>
        </p:spPr>
        <p:txBody>
          <a:bodyPr wrap="square" anchor="ctr">
            <a:spAutoFit/>
          </a:bodyPr>
          <a:lstStyle/>
          <a:p>
            <a:pPr algn="ctr"/>
            <a:endParaRPr lang="en-US" altLang="ja-JP" sz="2400" b="1" dirty="0">
              <a:solidFill>
                <a:srgbClr val="002060"/>
              </a:solidFill>
              <a:latin typeface="+mn-ea"/>
              <a:cs typeface="Meiryo UI" pitchFamily="50" charset="-128"/>
            </a:endParaRPr>
          </a:p>
          <a:p>
            <a:pPr algn="ctr"/>
            <a:r>
              <a:rPr lang="ja-JP" altLang="en-US" sz="2800" b="1" dirty="0" smtClean="0">
                <a:solidFill>
                  <a:srgbClr val="002060"/>
                </a:solidFill>
                <a:latin typeface="+mn-ea"/>
                <a:cs typeface="Meiryo UI" pitchFamily="50" charset="-128"/>
              </a:rPr>
              <a:t>罹患率が外国</a:t>
            </a:r>
            <a:r>
              <a:rPr lang="ja-JP" altLang="en-US" sz="2800" b="1" dirty="0">
                <a:solidFill>
                  <a:srgbClr val="002060"/>
                </a:solidFill>
                <a:latin typeface="+mn-ea"/>
                <a:cs typeface="Meiryo UI" pitchFamily="50" charset="-128"/>
              </a:rPr>
              <a:t>において</a:t>
            </a:r>
            <a:r>
              <a:rPr lang="en-US" altLang="ja-JP" sz="2800" b="1" dirty="0">
                <a:solidFill>
                  <a:srgbClr val="002060"/>
                </a:solidFill>
                <a:latin typeface="+mn-ea"/>
                <a:cs typeface="Meiryo UI" pitchFamily="50" charset="-128"/>
              </a:rPr>
              <a:t/>
            </a:r>
            <a:br>
              <a:rPr lang="en-US" altLang="ja-JP" sz="2800" b="1" dirty="0">
                <a:solidFill>
                  <a:srgbClr val="002060"/>
                </a:solidFill>
                <a:latin typeface="+mn-ea"/>
                <a:cs typeface="Meiryo UI" pitchFamily="50" charset="-128"/>
              </a:rPr>
            </a:br>
            <a:r>
              <a:rPr lang="ja-JP" altLang="en-US" sz="2800" b="1" dirty="0">
                <a:solidFill>
                  <a:srgbClr val="002060"/>
                </a:solidFill>
                <a:latin typeface="+mn-ea"/>
                <a:cs typeface="Meiryo UI" pitchFamily="50" charset="-128"/>
              </a:rPr>
              <a:t>著しく高い感染症が、</a:t>
            </a:r>
            <a:r>
              <a:rPr lang="en-US" altLang="ja-JP" sz="2800" b="1" dirty="0">
                <a:solidFill>
                  <a:srgbClr val="002060"/>
                </a:solidFill>
                <a:latin typeface="+mn-ea"/>
                <a:cs typeface="Meiryo UI" pitchFamily="50" charset="-128"/>
              </a:rPr>
              <a:t/>
            </a:r>
            <a:br>
              <a:rPr lang="en-US" altLang="ja-JP" sz="2800" b="1" dirty="0">
                <a:solidFill>
                  <a:srgbClr val="002060"/>
                </a:solidFill>
                <a:latin typeface="+mn-ea"/>
                <a:cs typeface="Meiryo UI" pitchFamily="50" charset="-128"/>
              </a:rPr>
            </a:br>
            <a:r>
              <a:rPr lang="ja-JP" altLang="en-US" sz="2800" b="1" dirty="0" smtClean="0">
                <a:solidFill>
                  <a:srgbClr val="002060"/>
                </a:solidFill>
                <a:latin typeface="+mn-ea"/>
                <a:cs typeface="Meiryo UI" pitchFamily="50" charset="-128"/>
              </a:rPr>
              <a:t>主に渡航者</a:t>
            </a:r>
            <a:r>
              <a:rPr lang="ja-JP" altLang="en-US" sz="2800" b="1" dirty="0">
                <a:solidFill>
                  <a:srgbClr val="002060"/>
                </a:solidFill>
                <a:latin typeface="+mn-ea"/>
                <a:cs typeface="Meiryo UI" pitchFamily="50" charset="-128"/>
              </a:rPr>
              <a:t>によって</a:t>
            </a:r>
            <a:r>
              <a:rPr lang="en-US" altLang="ja-JP" sz="2800" b="1" dirty="0">
                <a:solidFill>
                  <a:srgbClr val="002060"/>
                </a:solidFill>
                <a:latin typeface="+mn-ea"/>
                <a:cs typeface="Meiryo UI" pitchFamily="50" charset="-128"/>
              </a:rPr>
              <a:t/>
            </a:r>
            <a:br>
              <a:rPr lang="en-US" altLang="ja-JP" sz="2800" b="1" dirty="0">
                <a:solidFill>
                  <a:srgbClr val="002060"/>
                </a:solidFill>
                <a:latin typeface="+mn-ea"/>
                <a:cs typeface="Meiryo UI" pitchFamily="50" charset="-128"/>
              </a:rPr>
            </a:br>
            <a:r>
              <a:rPr lang="ja-JP" altLang="en-US" sz="2800" b="1" dirty="0" smtClean="0">
                <a:solidFill>
                  <a:srgbClr val="002060"/>
                </a:solidFill>
                <a:latin typeface="+mn-ea"/>
                <a:cs typeface="Meiryo UI" pitchFamily="50" charset="-128"/>
              </a:rPr>
              <a:t>国内に持ち込まれる</a:t>
            </a:r>
          </a:p>
          <a:p>
            <a:pPr algn="ctr"/>
            <a:endParaRPr lang="en-US" altLang="ja-JP" sz="2400" b="1" dirty="0">
              <a:solidFill>
                <a:srgbClr val="002060"/>
              </a:solidFill>
              <a:latin typeface="+mn-ea"/>
              <a:cs typeface="Meiryo UI" pitchFamily="50" charset="-128"/>
            </a:endParaRPr>
          </a:p>
        </p:txBody>
      </p:sp>
      <p:grpSp>
        <p:nvGrpSpPr>
          <p:cNvPr id="22" name="グループ化 21"/>
          <p:cNvGrpSpPr/>
          <p:nvPr/>
        </p:nvGrpSpPr>
        <p:grpSpPr>
          <a:xfrm>
            <a:off x="4067944" y="1268760"/>
            <a:ext cx="1296145" cy="5544616"/>
            <a:chOff x="4283968" y="1268760"/>
            <a:chExt cx="1296145" cy="5544616"/>
          </a:xfrm>
        </p:grpSpPr>
        <p:pic>
          <p:nvPicPr>
            <p:cNvPr id="8" name="図 7" descr="002.jpg"/>
            <p:cNvPicPr>
              <a:picLocks noChangeAspect="1"/>
            </p:cNvPicPr>
            <p:nvPr/>
          </p:nvPicPr>
          <p:blipFill>
            <a:blip r:embed="rId3" cstate="print"/>
            <a:stretch>
              <a:fillRect/>
            </a:stretch>
          </p:blipFill>
          <p:spPr>
            <a:xfrm>
              <a:off x="5143581" y="1299980"/>
              <a:ext cx="436532" cy="5513396"/>
            </a:xfrm>
            <a:prstGeom prst="rect">
              <a:avLst/>
            </a:prstGeom>
          </p:spPr>
        </p:pic>
        <p:grpSp>
          <p:nvGrpSpPr>
            <p:cNvPr id="21" name="グループ化 20"/>
            <p:cNvGrpSpPr/>
            <p:nvPr/>
          </p:nvGrpSpPr>
          <p:grpSpPr>
            <a:xfrm>
              <a:off x="4283968" y="1268760"/>
              <a:ext cx="936104" cy="5277731"/>
              <a:chOff x="4283968" y="1268760"/>
              <a:chExt cx="936104" cy="5277731"/>
            </a:xfrm>
          </p:grpSpPr>
          <p:sp>
            <p:nvSpPr>
              <p:cNvPr id="9" name="テキスト ボックス 8"/>
              <p:cNvSpPr txBox="1"/>
              <p:nvPr/>
            </p:nvSpPr>
            <p:spPr>
              <a:xfrm>
                <a:off x="4355976" y="1268760"/>
                <a:ext cx="864096" cy="400110"/>
              </a:xfrm>
              <a:prstGeom prst="rect">
                <a:avLst/>
              </a:prstGeom>
              <a:noFill/>
            </p:spPr>
            <p:txBody>
              <a:bodyPr wrap="square" rtlCol="0">
                <a:spAutoFit/>
              </a:bodyPr>
              <a:lstStyle/>
              <a:p>
                <a:r>
                  <a:rPr kumimoji="1" lang="en-US" altLang="ja-JP" sz="2000" dirty="0" smtClean="0">
                    <a:latin typeface="+mn-ea"/>
                  </a:rPr>
                  <a:t>100</a:t>
                </a:r>
                <a:r>
                  <a:rPr lang="ja-JP" altLang="en-US" sz="2000" dirty="0" smtClean="0">
                    <a:latin typeface="+mn-ea"/>
                  </a:rPr>
                  <a:t>％</a:t>
                </a:r>
                <a:endParaRPr kumimoji="1" lang="en-US" altLang="ja-JP" sz="2000" dirty="0" smtClean="0">
                  <a:latin typeface="+mn-ea"/>
                </a:endParaRPr>
              </a:p>
            </p:txBody>
          </p:sp>
          <p:sp>
            <p:nvSpPr>
              <p:cNvPr id="10" name="テキスト ボックス 9"/>
              <p:cNvSpPr txBox="1"/>
              <p:nvPr/>
            </p:nvSpPr>
            <p:spPr>
              <a:xfrm>
                <a:off x="4499992" y="2132856"/>
                <a:ext cx="720080" cy="400110"/>
              </a:xfrm>
              <a:prstGeom prst="rect">
                <a:avLst/>
              </a:prstGeom>
              <a:noFill/>
            </p:spPr>
            <p:txBody>
              <a:bodyPr wrap="square" rtlCol="0">
                <a:spAutoFit/>
              </a:bodyPr>
              <a:lstStyle/>
              <a:p>
                <a:pPr algn="r"/>
                <a:r>
                  <a:rPr kumimoji="1" lang="en-US" altLang="ja-JP" sz="2000" dirty="0" smtClean="0">
                    <a:latin typeface="+mn-ea"/>
                  </a:rPr>
                  <a:t>10</a:t>
                </a:r>
                <a:r>
                  <a:rPr lang="ja-JP" altLang="en-US" sz="2000" dirty="0" smtClean="0">
                    <a:latin typeface="+mn-ea"/>
                  </a:rPr>
                  <a:t>％</a:t>
                </a:r>
                <a:endParaRPr kumimoji="1" lang="en-US" altLang="ja-JP" sz="2000" dirty="0" smtClean="0">
                  <a:latin typeface="+mn-ea"/>
                </a:endParaRPr>
              </a:p>
            </p:txBody>
          </p:sp>
          <p:sp>
            <p:nvSpPr>
              <p:cNvPr id="11" name="テキスト ボックス 10"/>
              <p:cNvSpPr txBox="1"/>
              <p:nvPr/>
            </p:nvSpPr>
            <p:spPr>
              <a:xfrm>
                <a:off x="4499992" y="3068960"/>
                <a:ext cx="720080" cy="400110"/>
              </a:xfrm>
              <a:prstGeom prst="rect">
                <a:avLst/>
              </a:prstGeom>
              <a:noFill/>
            </p:spPr>
            <p:txBody>
              <a:bodyPr wrap="square" rtlCol="0">
                <a:spAutoFit/>
              </a:bodyPr>
              <a:lstStyle/>
              <a:p>
                <a:pPr algn="r"/>
                <a:r>
                  <a:rPr kumimoji="1" lang="en-US" altLang="ja-JP" sz="2000" dirty="0" smtClean="0">
                    <a:latin typeface="+mn-ea"/>
                  </a:rPr>
                  <a:t>1</a:t>
                </a:r>
                <a:r>
                  <a:rPr lang="ja-JP" altLang="en-US" sz="2000" dirty="0" smtClean="0">
                    <a:latin typeface="+mn-ea"/>
                  </a:rPr>
                  <a:t>％</a:t>
                </a:r>
                <a:endParaRPr kumimoji="1" lang="en-US" altLang="ja-JP" sz="2000" dirty="0" smtClean="0">
                  <a:latin typeface="+mn-ea"/>
                </a:endParaRPr>
              </a:p>
            </p:txBody>
          </p:sp>
          <p:sp>
            <p:nvSpPr>
              <p:cNvPr id="12" name="テキスト ボックス 11"/>
              <p:cNvSpPr txBox="1"/>
              <p:nvPr/>
            </p:nvSpPr>
            <p:spPr>
              <a:xfrm>
                <a:off x="4499992" y="4005064"/>
                <a:ext cx="720080" cy="707886"/>
              </a:xfrm>
              <a:prstGeom prst="rect">
                <a:avLst/>
              </a:prstGeom>
              <a:noFill/>
            </p:spPr>
            <p:txBody>
              <a:bodyPr wrap="square" rtlCol="0">
                <a:spAutoFit/>
              </a:bodyPr>
              <a:lstStyle/>
              <a:p>
                <a:pPr algn="r"/>
                <a:r>
                  <a:rPr lang="en-US" altLang="ja-JP" sz="2000" dirty="0" smtClean="0">
                    <a:latin typeface="+mn-ea"/>
                  </a:rPr>
                  <a:t>0.1</a:t>
                </a:r>
                <a:r>
                  <a:rPr lang="ja-JP" altLang="en-US" sz="2000" dirty="0" smtClean="0">
                    <a:latin typeface="+mn-ea"/>
                  </a:rPr>
                  <a:t>％</a:t>
                </a:r>
                <a:endParaRPr kumimoji="1" lang="en-US" altLang="ja-JP" sz="2000" dirty="0" smtClean="0">
                  <a:latin typeface="+mn-ea"/>
                </a:endParaRPr>
              </a:p>
            </p:txBody>
          </p:sp>
          <p:sp>
            <p:nvSpPr>
              <p:cNvPr id="13" name="テキスト ボックス 12"/>
              <p:cNvSpPr txBox="1"/>
              <p:nvPr/>
            </p:nvSpPr>
            <p:spPr>
              <a:xfrm>
                <a:off x="4355976" y="4902501"/>
                <a:ext cx="864096" cy="707886"/>
              </a:xfrm>
              <a:prstGeom prst="rect">
                <a:avLst/>
              </a:prstGeom>
              <a:noFill/>
            </p:spPr>
            <p:txBody>
              <a:bodyPr wrap="square" rtlCol="0">
                <a:spAutoFit/>
              </a:bodyPr>
              <a:lstStyle/>
              <a:p>
                <a:pPr algn="r"/>
                <a:r>
                  <a:rPr lang="en-US" altLang="ja-JP" sz="2000" dirty="0" smtClean="0">
                    <a:latin typeface="+mn-ea"/>
                  </a:rPr>
                  <a:t>0.01</a:t>
                </a:r>
                <a:r>
                  <a:rPr lang="ja-JP" altLang="en-US" sz="2000" dirty="0" smtClean="0">
                    <a:latin typeface="+mn-ea"/>
                  </a:rPr>
                  <a:t>％</a:t>
                </a:r>
                <a:endParaRPr kumimoji="1" lang="en-US" altLang="ja-JP" sz="2000" dirty="0" smtClean="0">
                  <a:latin typeface="+mn-ea"/>
                </a:endParaRPr>
              </a:p>
            </p:txBody>
          </p:sp>
          <p:sp>
            <p:nvSpPr>
              <p:cNvPr id="14" name="テキスト ボックス 13"/>
              <p:cNvSpPr txBox="1"/>
              <p:nvPr/>
            </p:nvSpPr>
            <p:spPr>
              <a:xfrm>
                <a:off x="4283968" y="5838605"/>
                <a:ext cx="936104" cy="707886"/>
              </a:xfrm>
              <a:prstGeom prst="rect">
                <a:avLst/>
              </a:prstGeom>
              <a:noFill/>
            </p:spPr>
            <p:txBody>
              <a:bodyPr wrap="square" rtlCol="0">
                <a:spAutoFit/>
              </a:bodyPr>
              <a:lstStyle/>
              <a:p>
                <a:pPr algn="r"/>
                <a:r>
                  <a:rPr lang="en-US" altLang="ja-JP" sz="2000" dirty="0" smtClean="0">
                    <a:latin typeface="+mn-ea"/>
                  </a:rPr>
                  <a:t>0.001</a:t>
                </a:r>
                <a:r>
                  <a:rPr lang="ja-JP" altLang="en-US" sz="2000" dirty="0" smtClean="0">
                    <a:latin typeface="+mn-ea"/>
                  </a:rPr>
                  <a:t>％</a:t>
                </a:r>
                <a:endParaRPr kumimoji="1" lang="en-US" altLang="ja-JP" sz="2000" dirty="0" smtClean="0">
                  <a:latin typeface="+mn-ea"/>
                </a:endParaRPr>
              </a:p>
            </p:txBody>
          </p:sp>
        </p:grpSp>
      </p:grpSp>
      <p:grpSp>
        <p:nvGrpSpPr>
          <p:cNvPr id="29" name="グループ化 28"/>
          <p:cNvGrpSpPr/>
          <p:nvPr/>
        </p:nvGrpSpPr>
        <p:grpSpPr>
          <a:xfrm>
            <a:off x="5476875" y="1436591"/>
            <a:ext cx="2114698" cy="425547"/>
            <a:chOff x="5476875" y="1436591"/>
            <a:chExt cx="2114698" cy="425547"/>
          </a:xfrm>
        </p:grpSpPr>
        <p:sp>
          <p:nvSpPr>
            <p:cNvPr id="15" name="テキスト ボックス 14"/>
            <p:cNvSpPr txBox="1"/>
            <p:nvPr/>
          </p:nvSpPr>
          <p:spPr>
            <a:xfrm>
              <a:off x="5935389" y="1436591"/>
              <a:ext cx="1656184" cy="369332"/>
            </a:xfrm>
            <a:prstGeom prst="rect">
              <a:avLst/>
            </a:prstGeom>
            <a:noFill/>
          </p:spPr>
          <p:txBody>
            <a:bodyPr wrap="square" rtlCol="0">
              <a:spAutoFit/>
            </a:bodyPr>
            <a:lstStyle/>
            <a:p>
              <a:r>
                <a:rPr kumimoji="1" lang="ja-JP" altLang="en-US" dirty="0" smtClean="0">
                  <a:latin typeface="+mn-ea"/>
                </a:rPr>
                <a:t>旅行者下痢症</a:t>
              </a:r>
              <a:endParaRPr kumimoji="1" lang="en-US" altLang="ja-JP" dirty="0" smtClean="0">
                <a:latin typeface="+mn-ea"/>
              </a:endParaRPr>
            </a:p>
          </p:txBody>
        </p:sp>
        <p:grpSp>
          <p:nvGrpSpPr>
            <p:cNvPr id="26" name="グループ化 25"/>
            <p:cNvGrpSpPr/>
            <p:nvPr/>
          </p:nvGrpSpPr>
          <p:grpSpPr>
            <a:xfrm>
              <a:off x="5476875" y="1457325"/>
              <a:ext cx="405558" cy="404813"/>
              <a:chOff x="5476875" y="1457325"/>
              <a:chExt cx="405558" cy="404813"/>
            </a:xfrm>
          </p:grpSpPr>
          <p:sp>
            <p:nvSpPr>
              <p:cNvPr id="23" name="フリーフォーム 22"/>
              <p:cNvSpPr/>
              <p:nvPr/>
            </p:nvSpPr>
            <p:spPr>
              <a:xfrm>
                <a:off x="5476875" y="1457325"/>
                <a:ext cx="190500" cy="404813"/>
              </a:xfrm>
              <a:custGeom>
                <a:avLst/>
                <a:gdLst>
                  <a:gd name="connsiteX0" fmla="*/ 0 w 190500"/>
                  <a:gd name="connsiteY0" fmla="*/ 0 h 404813"/>
                  <a:gd name="connsiteX1" fmla="*/ 190500 w 190500"/>
                  <a:gd name="connsiteY1" fmla="*/ 0 h 404813"/>
                  <a:gd name="connsiteX2" fmla="*/ 190500 w 190500"/>
                  <a:gd name="connsiteY2" fmla="*/ 400050 h 404813"/>
                  <a:gd name="connsiteX3" fmla="*/ 19050 w 190500"/>
                  <a:gd name="connsiteY3" fmla="*/ 404813 h 404813"/>
                  <a:gd name="connsiteX4" fmla="*/ 19050 w 190500"/>
                  <a:gd name="connsiteY4" fmla="*/ 395288 h 4048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 h="404813">
                    <a:moveTo>
                      <a:pt x="0" y="0"/>
                    </a:moveTo>
                    <a:lnTo>
                      <a:pt x="190500" y="0"/>
                    </a:lnTo>
                    <a:lnTo>
                      <a:pt x="190500" y="400050"/>
                    </a:lnTo>
                    <a:lnTo>
                      <a:pt x="19050" y="404813"/>
                    </a:lnTo>
                    <a:lnTo>
                      <a:pt x="19050" y="395288"/>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5" name="直線コネクタ 24"/>
              <p:cNvCxnSpPr/>
              <p:nvPr/>
            </p:nvCxnSpPr>
            <p:spPr>
              <a:xfrm>
                <a:off x="5666409" y="1662141"/>
                <a:ext cx="2160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4" name="グループ化 33"/>
          <p:cNvGrpSpPr/>
          <p:nvPr/>
        </p:nvGrpSpPr>
        <p:grpSpPr>
          <a:xfrm>
            <a:off x="5380755" y="2201905"/>
            <a:ext cx="3655741" cy="276999"/>
            <a:chOff x="5380755" y="2201905"/>
            <a:chExt cx="3655741" cy="276999"/>
          </a:xfrm>
        </p:grpSpPr>
        <p:sp>
          <p:nvSpPr>
            <p:cNvPr id="27" name="テキスト ボックス 26"/>
            <p:cNvSpPr txBox="1"/>
            <p:nvPr/>
          </p:nvSpPr>
          <p:spPr>
            <a:xfrm>
              <a:off x="5724128" y="2201905"/>
              <a:ext cx="3312368" cy="276999"/>
            </a:xfrm>
            <a:prstGeom prst="rect">
              <a:avLst/>
            </a:prstGeom>
            <a:noFill/>
          </p:spPr>
          <p:txBody>
            <a:bodyPr wrap="square" lIns="0" tIns="0" rIns="0" bIns="0" rtlCol="0">
              <a:spAutoFit/>
            </a:bodyPr>
            <a:lstStyle/>
            <a:p>
              <a:r>
                <a:rPr kumimoji="1" lang="ja-JP" altLang="en-US" dirty="0" smtClean="0">
                  <a:latin typeface="+mn-ea"/>
                </a:rPr>
                <a:t>病原性大腸菌</a:t>
              </a:r>
              <a:r>
                <a:rPr lang="ja-JP" altLang="en-US" dirty="0">
                  <a:latin typeface="+mn-ea"/>
                </a:rPr>
                <a:t>による</a:t>
              </a:r>
              <a:r>
                <a:rPr kumimoji="1" lang="ja-JP" altLang="en-US" dirty="0" smtClean="0">
                  <a:latin typeface="+mn-ea"/>
                </a:rPr>
                <a:t>下痢症</a:t>
              </a:r>
              <a:endParaRPr kumimoji="1" lang="en-US" altLang="ja-JP" dirty="0" smtClean="0">
                <a:latin typeface="+mn-ea"/>
              </a:endParaRPr>
            </a:p>
          </p:txBody>
        </p:sp>
        <p:cxnSp>
          <p:nvCxnSpPr>
            <p:cNvPr id="30" name="直線矢印コネクタ 29"/>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35" name="グループ化 34"/>
          <p:cNvGrpSpPr/>
          <p:nvPr/>
        </p:nvGrpSpPr>
        <p:grpSpPr>
          <a:xfrm>
            <a:off x="5380755" y="2833886"/>
            <a:ext cx="3655741" cy="276999"/>
            <a:chOff x="5380755" y="2201905"/>
            <a:chExt cx="3655741" cy="276999"/>
          </a:xfrm>
        </p:grpSpPr>
        <p:sp>
          <p:nvSpPr>
            <p:cNvPr id="36" name="テキスト ボックス 35"/>
            <p:cNvSpPr txBox="1"/>
            <p:nvPr/>
          </p:nvSpPr>
          <p:spPr>
            <a:xfrm>
              <a:off x="5724128" y="2201905"/>
              <a:ext cx="3312368" cy="276999"/>
            </a:xfrm>
            <a:prstGeom prst="rect">
              <a:avLst/>
            </a:prstGeom>
            <a:noFill/>
          </p:spPr>
          <p:txBody>
            <a:bodyPr wrap="square" lIns="0" tIns="0" rIns="0" bIns="0" rtlCol="0">
              <a:spAutoFit/>
            </a:bodyPr>
            <a:lstStyle/>
            <a:p>
              <a:r>
                <a:rPr kumimoji="1" lang="ja-JP" altLang="en-US" dirty="0" smtClean="0">
                  <a:latin typeface="+mn-ea"/>
                </a:rPr>
                <a:t>マラリア（予防薬なし、西アフリカ）</a:t>
              </a:r>
              <a:endParaRPr kumimoji="1" lang="en-US" altLang="ja-JP" dirty="0" smtClean="0">
                <a:latin typeface="+mn-ea"/>
              </a:endParaRPr>
            </a:p>
          </p:txBody>
        </p:sp>
        <p:cxnSp>
          <p:nvCxnSpPr>
            <p:cNvPr id="37" name="直線矢印コネクタ 36"/>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38" name="グループ化 37"/>
          <p:cNvGrpSpPr/>
          <p:nvPr/>
        </p:nvGrpSpPr>
        <p:grpSpPr>
          <a:xfrm>
            <a:off x="5380755" y="3068960"/>
            <a:ext cx="3655741" cy="276999"/>
            <a:chOff x="5380755" y="2201905"/>
            <a:chExt cx="3655741" cy="276999"/>
          </a:xfrm>
        </p:grpSpPr>
        <p:sp>
          <p:nvSpPr>
            <p:cNvPr id="39" name="テキスト ボックス 38"/>
            <p:cNvSpPr txBox="1"/>
            <p:nvPr/>
          </p:nvSpPr>
          <p:spPr>
            <a:xfrm>
              <a:off x="5724128" y="2201905"/>
              <a:ext cx="3312368" cy="276999"/>
            </a:xfrm>
            <a:prstGeom prst="rect">
              <a:avLst/>
            </a:prstGeom>
            <a:noFill/>
          </p:spPr>
          <p:txBody>
            <a:bodyPr wrap="square" lIns="0" tIns="0" rIns="0" bIns="0" rtlCol="0">
              <a:spAutoFit/>
            </a:bodyPr>
            <a:lstStyle/>
            <a:p>
              <a:r>
                <a:rPr kumimoji="1" lang="ja-JP" altLang="en-US" dirty="0" smtClean="0">
                  <a:latin typeface="+mn-ea"/>
                </a:rPr>
                <a:t>急性気道感染症</a:t>
              </a:r>
              <a:endParaRPr kumimoji="1" lang="en-US" altLang="ja-JP" dirty="0" smtClean="0">
                <a:latin typeface="+mn-ea"/>
              </a:endParaRPr>
            </a:p>
          </p:txBody>
        </p:sp>
        <p:cxnSp>
          <p:nvCxnSpPr>
            <p:cNvPr id="40" name="直線矢印コネクタ 39"/>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41" name="グループ化 40"/>
          <p:cNvGrpSpPr/>
          <p:nvPr/>
        </p:nvGrpSpPr>
        <p:grpSpPr>
          <a:xfrm>
            <a:off x="5380755" y="3595241"/>
            <a:ext cx="3655741" cy="276999"/>
            <a:chOff x="5380755" y="2201905"/>
            <a:chExt cx="3655741" cy="276999"/>
          </a:xfrm>
        </p:grpSpPr>
        <p:sp>
          <p:nvSpPr>
            <p:cNvPr id="42" name="テキスト ボックス 41"/>
            <p:cNvSpPr txBox="1"/>
            <p:nvPr/>
          </p:nvSpPr>
          <p:spPr>
            <a:xfrm>
              <a:off x="5724128" y="2201905"/>
              <a:ext cx="3312368" cy="276999"/>
            </a:xfrm>
            <a:prstGeom prst="rect">
              <a:avLst/>
            </a:prstGeom>
            <a:noFill/>
          </p:spPr>
          <p:txBody>
            <a:bodyPr wrap="square" lIns="0" tIns="0" rIns="0" bIns="0" rtlCol="0">
              <a:spAutoFit/>
            </a:bodyPr>
            <a:lstStyle/>
            <a:p>
              <a:r>
                <a:rPr kumimoji="1" lang="en-US" altLang="ja-JP" dirty="0" smtClean="0">
                  <a:latin typeface="+mn-ea"/>
                </a:rPr>
                <a:t>A</a:t>
              </a:r>
              <a:r>
                <a:rPr kumimoji="1" lang="ja-JP" altLang="en-US" dirty="0" smtClean="0">
                  <a:latin typeface="+mn-ea"/>
                </a:rPr>
                <a:t>型肝炎</a:t>
              </a:r>
              <a:endParaRPr kumimoji="1" lang="en-US" altLang="ja-JP" dirty="0" smtClean="0">
                <a:latin typeface="+mn-ea"/>
              </a:endParaRPr>
            </a:p>
          </p:txBody>
        </p:sp>
        <p:cxnSp>
          <p:nvCxnSpPr>
            <p:cNvPr id="43" name="直線矢印コネクタ 42"/>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44" name="グループ化 43"/>
          <p:cNvGrpSpPr/>
          <p:nvPr/>
        </p:nvGrpSpPr>
        <p:grpSpPr>
          <a:xfrm>
            <a:off x="5380755" y="3789040"/>
            <a:ext cx="3655741" cy="276999"/>
            <a:chOff x="5380755" y="2201905"/>
            <a:chExt cx="3655741" cy="276999"/>
          </a:xfrm>
        </p:grpSpPr>
        <p:sp>
          <p:nvSpPr>
            <p:cNvPr id="45" name="テキスト ボックス 44"/>
            <p:cNvSpPr txBox="1"/>
            <p:nvPr/>
          </p:nvSpPr>
          <p:spPr>
            <a:xfrm>
              <a:off x="5724128" y="2201905"/>
              <a:ext cx="3312368" cy="276999"/>
            </a:xfrm>
            <a:prstGeom prst="rect">
              <a:avLst/>
            </a:prstGeom>
            <a:noFill/>
          </p:spPr>
          <p:txBody>
            <a:bodyPr wrap="square" lIns="0" tIns="0" rIns="0" bIns="0" rtlCol="0">
              <a:spAutoFit/>
            </a:bodyPr>
            <a:lstStyle/>
            <a:p>
              <a:r>
                <a:rPr kumimoji="1" lang="ja-JP" altLang="en-US" dirty="0" smtClean="0">
                  <a:latin typeface="+mn-ea"/>
                </a:rPr>
                <a:t>デング熱（東南アジア）</a:t>
              </a:r>
              <a:endParaRPr kumimoji="1" lang="en-US" altLang="ja-JP" dirty="0" smtClean="0">
                <a:latin typeface="+mn-ea"/>
              </a:endParaRPr>
            </a:p>
          </p:txBody>
        </p:sp>
        <p:cxnSp>
          <p:nvCxnSpPr>
            <p:cNvPr id="46" name="直線矢印コネクタ 45"/>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50" name="グループ化 49"/>
          <p:cNvGrpSpPr/>
          <p:nvPr/>
        </p:nvGrpSpPr>
        <p:grpSpPr>
          <a:xfrm>
            <a:off x="5380755" y="4158605"/>
            <a:ext cx="3655741" cy="276999"/>
            <a:chOff x="5380755" y="2201905"/>
            <a:chExt cx="3655741" cy="276999"/>
          </a:xfrm>
        </p:grpSpPr>
        <p:sp>
          <p:nvSpPr>
            <p:cNvPr id="51" name="テキスト ボックス 50"/>
            <p:cNvSpPr txBox="1"/>
            <p:nvPr/>
          </p:nvSpPr>
          <p:spPr>
            <a:xfrm>
              <a:off x="5724128" y="2201905"/>
              <a:ext cx="3312368" cy="276999"/>
            </a:xfrm>
            <a:prstGeom prst="rect">
              <a:avLst/>
            </a:prstGeom>
            <a:noFill/>
          </p:spPr>
          <p:txBody>
            <a:bodyPr wrap="square" lIns="0" tIns="0" rIns="0" bIns="0" rtlCol="0">
              <a:spAutoFit/>
            </a:bodyPr>
            <a:lstStyle/>
            <a:p>
              <a:r>
                <a:rPr kumimoji="1" lang="en-US" altLang="ja-JP" dirty="0" smtClean="0">
                  <a:latin typeface="+mn-ea"/>
                </a:rPr>
                <a:t>B</a:t>
              </a:r>
              <a:r>
                <a:rPr kumimoji="1" lang="ja-JP" altLang="en-US" dirty="0" smtClean="0">
                  <a:latin typeface="+mn-ea"/>
                </a:rPr>
                <a:t>型肝炎</a:t>
              </a:r>
              <a:endParaRPr kumimoji="1" lang="en-US" altLang="ja-JP" dirty="0" smtClean="0">
                <a:latin typeface="+mn-ea"/>
              </a:endParaRPr>
            </a:p>
          </p:txBody>
        </p:sp>
        <p:cxnSp>
          <p:nvCxnSpPr>
            <p:cNvPr id="52" name="直線矢印コネクタ 51"/>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sp>
        <p:nvSpPr>
          <p:cNvPr id="54" name="テキスト ボックス 53"/>
          <p:cNvSpPr txBox="1"/>
          <p:nvPr/>
        </p:nvSpPr>
        <p:spPr>
          <a:xfrm>
            <a:off x="5724128" y="4315321"/>
            <a:ext cx="3312368" cy="276999"/>
          </a:xfrm>
          <a:prstGeom prst="rect">
            <a:avLst/>
          </a:prstGeom>
          <a:noFill/>
        </p:spPr>
        <p:txBody>
          <a:bodyPr wrap="square" lIns="0" tIns="0" rIns="0" bIns="0" rtlCol="0">
            <a:spAutoFit/>
          </a:bodyPr>
          <a:lstStyle/>
          <a:p>
            <a:endParaRPr kumimoji="1" lang="en-US" altLang="ja-JP" dirty="0" smtClean="0">
              <a:latin typeface="+mn-ea"/>
            </a:endParaRPr>
          </a:p>
        </p:txBody>
      </p:sp>
      <p:grpSp>
        <p:nvGrpSpPr>
          <p:cNvPr id="56" name="グループ化 55"/>
          <p:cNvGrpSpPr/>
          <p:nvPr/>
        </p:nvGrpSpPr>
        <p:grpSpPr>
          <a:xfrm>
            <a:off x="5380755" y="4581128"/>
            <a:ext cx="3655741" cy="276999"/>
            <a:chOff x="5380755" y="2201905"/>
            <a:chExt cx="3655741" cy="276999"/>
          </a:xfrm>
        </p:grpSpPr>
        <p:sp>
          <p:nvSpPr>
            <p:cNvPr id="57" name="テキスト ボックス 56"/>
            <p:cNvSpPr txBox="1"/>
            <p:nvPr/>
          </p:nvSpPr>
          <p:spPr>
            <a:xfrm>
              <a:off x="5724128" y="2201905"/>
              <a:ext cx="3312368" cy="276999"/>
            </a:xfrm>
            <a:prstGeom prst="rect">
              <a:avLst/>
            </a:prstGeom>
            <a:noFill/>
          </p:spPr>
          <p:txBody>
            <a:bodyPr wrap="square" lIns="0" tIns="0" rIns="0" bIns="0" rtlCol="0">
              <a:spAutoFit/>
            </a:bodyPr>
            <a:lstStyle/>
            <a:p>
              <a:r>
                <a:rPr kumimoji="1" lang="ja-JP" altLang="en-US" dirty="0" smtClean="0">
                  <a:latin typeface="+mn-ea"/>
                </a:rPr>
                <a:t>チフス（インドなど）</a:t>
              </a:r>
              <a:endParaRPr kumimoji="1" lang="en-US" altLang="ja-JP" dirty="0" smtClean="0">
                <a:latin typeface="+mn-ea"/>
              </a:endParaRPr>
            </a:p>
          </p:txBody>
        </p:sp>
        <p:cxnSp>
          <p:nvCxnSpPr>
            <p:cNvPr id="58" name="直線矢印コネクタ 57"/>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59" name="グループ化 58"/>
          <p:cNvGrpSpPr/>
          <p:nvPr/>
        </p:nvGrpSpPr>
        <p:grpSpPr>
          <a:xfrm>
            <a:off x="5380755" y="5013176"/>
            <a:ext cx="3655741" cy="276999"/>
            <a:chOff x="5380755" y="2201905"/>
            <a:chExt cx="3655741" cy="276999"/>
          </a:xfrm>
        </p:grpSpPr>
        <p:sp>
          <p:nvSpPr>
            <p:cNvPr id="60" name="テキスト ボックス 59"/>
            <p:cNvSpPr txBox="1"/>
            <p:nvPr/>
          </p:nvSpPr>
          <p:spPr>
            <a:xfrm>
              <a:off x="5724128" y="2201905"/>
              <a:ext cx="3312368" cy="276999"/>
            </a:xfrm>
            <a:prstGeom prst="rect">
              <a:avLst/>
            </a:prstGeom>
            <a:noFill/>
          </p:spPr>
          <p:txBody>
            <a:bodyPr wrap="square" lIns="0" tIns="0" rIns="0" bIns="0" rtlCol="0">
              <a:spAutoFit/>
            </a:bodyPr>
            <a:lstStyle/>
            <a:p>
              <a:r>
                <a:rPr kumimoji="1" lang="en-US" altLang="ja-JP" dirty="0" smtClean="0">
                  <a:latin typeface="+mn-ea"/>
                </a:rPr>
                <a:t>HIV</a:t>
              </a:r>
              <a:r>
                <a:rPr kumimoji="1" lang="ja-JP" altLang="en-US" dirty="0" smtClean="0">
                  <a:latin typeface="+mn-ea"/>
                </a:rPr>
                <a:t>感染症</a:t>
              </a:r>
              <a:endParaRPr kumimoji="1" lang="en-US" altLang="ja-JP" dirty="0" smtClean="0">
                <a:latin typeface="+mn-ea"/>
              </a:endParaRPr>
            </a:p>
          </p:txBody>
        </p:sp>
        <p:cxnSp>
          <p:nvCxnSpPr>
            <p:cNvPr id="61" name="直線矢印コネクタ 60"/>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62" name="グループ化 61"/>
          <p:cNvGrpSpPr/>
          <p:nvPr/>
        </p:nvGrpSpPr>
        <p:grpSpPr>
          <a:xfrm>
            <a:off x="5380755" y="6256362"/>
            <a:ext cx="3655741" cy="276999"/>
            <a:chOff x="5380755" y="2201905"/>
            <a:chExt cx="3655741" cy="276999"/>
          </a:xfrm>
        </p:grpSpPr>
        <p:sp>
          <p:nvSpPr>
            <p:cNvPr id="63" name="テキスト ボックス 62"/>
            <p:cNvSpPr txBox="1"/>
            <p:nvPr/>
          </p:nvSpPr>
          <p:spPr>
            <a:xfrm>
              <a:off x="5724128" y="2201905"/>
              <a:ext cx="3312368" cy="276999"/>
            </a:xfrm>
            <a:prstGeom prst="rect">
              <a:avLst/>
            </a:prstGeom>
            <a:noFill/>
          </p:spPr>
          <p:txBody>
            <a:bodyPr wrap="square" lIns="0" tIns="0" rIns="0" bIns="0" rtlCol="0">
              <a:spAutoFit/>
            </a:bodyPr>
            <a:lstStyle/>
            <a:p>
              <a:r>
                <a:rPr kumimoji="1" lang="ja-JP" altLang="en-US" dirty="0" smtClean="0">
                  <a:latin typeface="+mn-ea"/>
                </a:rPr>
                <a:t>レジオネラ感染症</a:t>
              </a:r>
              <a:endParaRPr kumimoji="1" lang="en-US" altLang="ja-JP" dirty="0" smtClean="0">
                <a:latin typeface="+mn-ea"/>
              </a:endParaRPr>
            </a:p>
          </p:txBody>
        </p:sp>
        <p:cxnSp>
          <p:nvCxnSpPr>
            <p:cNvPr id="64" name="直線矢印コネクタ 63"/>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363391" y="6469211"/>
            <a:ext cx="3655741" cy="276999"/>
            <a:chOff x="5380755" y="2201905"/>
            <a:chExt cx="3655741" cy="276999"/>
          </a:xfrm>
        </p:grpSpPr>
        <p:sp>
          <p:nvSpPr>
            <p:cNvPr id="66" name="テキスト ボックス 65"/>
            <p:cNvSpPr txBox="1"/>
            <p:nvPr/>
          </p:nvSpPr>
          <p:spPr>
            <a:xfrm>
              <a:off x="5724128" y="2201905"/>
              <a:ext cx="3312368" cy="276999"/>
            </a:xfrm>
            <a:prstGeom prst="rect">
              <a:avLst/>
            </a:prstGeom>
            <a:noFill/>
          </p:spPr>
          <p:txBody>
            <a:bodyPr wrap="square" lIns="0" tIns="0" rIns="0" bIns="0" rtlCol="0">
              <a:spAutoFit/>
            </a:bodyPr>
            <a:lstStyle/>
            <a:p>
              <a:r>
                <a:rPr kumimoji="1" lang="ja-JP" altLang="en-US" dirty="0" smtClean="0">
                  <a:latin typeface="+mn-ea"/>
                </a:rPr>
                <a:t>コレラ</a:t>
              </a:r>
              <a:endParaRPr kumimoji="1" lang="en-US" altLang="ja-JP" dirty="0" smtClean="0">
                <a:latin typeface="+mn-ea"/>
              </a:endParaRPr>
            </a:p>
          </p:txBody>
        </p:sp>
        <p:cxnSp>
          <p:nvCxnSpPr>
            <p:cNvPr id="67" name="直線矢印コネクタ 66"/>
            <p:cNvCxnSpPr/>
            <p:nvPr/>
          </p:nvCxnSpPr>
          <p:spPr>
            <a:xfrm flipH="1">
              <a:off x="5380755" y="2295920"/>
              <a:ext cx="288032" cy="0"/>
            </a:xfrm>
            <a:prstGeom prst="straightConnector1">
              <a:avLst/>
            </a:prstGeom>
            <a:ln w="9525">
              <a:solidFill>
                <a:schemeClr val="tx1"/>
              </a:solidFill>
              <a:prstDash val="solid"/>
              <a:tailEnd type="triangle" w="med" len="lg"/>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2231740" y="620688"/>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781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下矢印 28"/>
          <p:cNvSpPr/>
          <p:nvPr/>
        </p:nvSpPr>
        <p:spPr bwMode="auto">
          <a:xfrm>
            <a:off x="1836738" y="3606578"/>
            <a:ext cx="215900" cy="2924174"/>
          </a:xfrm>
          <a:prstGeom prst="down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3811660889"/>
              </p:ext>
            </p:extLst>
          </p:nvPr>
        </p:nvGraphicFramePr>
        <p:xfrm>
          <a:off x="323924" y="6212681"/>
          <a:ext cx="8064500" cy="274637"/>
        </p:xfrm>
        <a:graphic>
          <a:graphicData uri="http://schemas.openxmlformats.org/drawingml/2006/table">
            <a:tbl>
              <a:tblPr firstRow="1" bandRow="1">
                <a:tableStyleId>{69CF1AB2-1976-4502-BF36-3FF5EA218861}</a:tableStyleId>
              </a:tblPr>
              <a:tblGrid>
                <a:gridCol w="360022"/>
                <a:gridCol w="1268666"/>
                <a:gridCol w="1085793"/>
                <a:gridCol w="1029751"/>
                <a:gridCol w="792049"/>
                <a:gridCol w="1126735"/>
                <a:gridCol w="774181"/>
                <a:gridCol w="774181"/>
                <a:gridCol w="853122"/>
              </a:tblGrid>
              <a:tr h="274637">
                <a:tc>
                  <a:txBody>
                    <a:bodyPr/>
                    <a:lstStyle/>
                    <a:p>
                      <a:endParaRPr kumimoji="1" lang="ja-JP" altLang="en-US" sz="1800" dirty="0"/>
                    </a:p>
                  </a:txBody>
                  <a:tcPr marL="91436" marR="91436"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p>
                  </a:txBody>
                  <a:tcPr marL="91436" marR="914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正方形/長方形 6"/>
          <p:cNvSpPr/>
          <p:nvPr/>
        </p:nvSpPr>
        <p:spPr>
          <a:xfrm>
            <a:off x="26813" y="28779"/>
            <a:ext cx="9117187" cy="1015663"/>
          </a:xfrm>
          <a:prstGeom prst="rect">
            <a:avLst/>
          </a:prstGeom>
        </p:spPr>
        <p:txBody>
          <a:bodyPr wrap="square">
            <a:spAutoFit/>
          </a:bodyPr>
          <a:lstStyle/>
          <a:p>
            <a:pPr algn="ctr"/>
            <a:r>
              <a:rPr lang="ja-JP" altLang="en-US" sz="3600" dirty="0">
                <a:latin typeface="+mn-ea"/>
                <a:cs typeface="Meiryo UI" pitchFamily="50" charset="-128"/>
              </a:rPr>
              <a:t>人類を脅かす</a:t>
            </a:r>
            <a:r>
              <a:rPr lang="ja-JP" altLang="en-US" sz="3600" dirty="0" smtClean="0">
                <a:latin typeface="+mn-ea"/>
                <a:cs typeface="Meiryo UI" pitchFamily="50" charset="-128"/>
              </a:rPr>
              <a:t>感染症</a:t>
            </a:r>
            <a:r>
              <a:rPr lang="ja-JP" altLang="en-US" sz="2400" dirty="0">
                <a:latin typeface="+mn-ea"/>
                <a:cs typeface="Meiryo UI" pitchFamily="50" charset="-128"/>
              </a:rPr>
              <a:t>　</a:t>
            </a:r>
            <a:endParaRPr lang="en-US" altLang="ja-JP" sz="2400" dirty="0" smtClean="0">
              <a:latin typeface="+mn-ea"/>
              <a:cs typeface="Meiryo UI" pitchFamily="50" charset="-128"/>
            </a:endParaRPr>
          </a:p>
          <a:p>
            <a:pPr algn="ctr"/>
            <a:r>
              <a:rPr lang="ja-JP" altLang="en-US" sz="2400" dirty="0" smtClean="0">
                <a:latin typeface="+mn-ea"/>
                <a:cs typeface="Meiryo UI" pitchFamily="50" charset="-128"/>
              </a:rPr>
              <a:t>～世界的大流行の歴史と脅威～</a:t>
            </a:r>
            <a:endParaRPr lang="ja-JP" altLang="en-US" sz="2400" dirty="0">
              <a:latin typeface="+mn-ea"/>
            </a:endParaRPr>
          </a:p>
        </p:txBody>
      </p:sp>
      <p:grpSp>
        <p:nvGrpSpPr>
          <p:cNvPr id="10" name="グループ化 9"/>
          <p:cNvGrpSpPr/>
          <p:nvPr/>
        </p:nvGrpSpPr>
        <p:grpSpPr>
          <a:xfrm>
            <a:off x="6124" y="1158079"/>
            <a:ext cx="9085834" cy="5729806"/>
            <a:chOff x="-36513" y="1440703"/>
            <a:chExt cx="9085834" cy="5729806"/>
          </a:xfrm>
        </p:grpSpPr>
        <p:sp>
          <p:nvSpPr>
            <p:cNvPr id="51" name="下矢印 50"/>
            <p:cNvSpPr/>
            <p:nvPr/>
          </p:nvSpPr>
          <p:spPr>
            <a:xfrm>
              <a:off x="7078879" y="3926194"/>
              <a:ext cx="216495" cy="2808212"/>
            </a:xfrm>
            <a:prstGeom prst="downArrow">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sp>
          <p:nvSpPr>
            <p:cNvPr id="50" name="下矢印 49"/>
            <p:cNvSpPr/>
            <p:nvPr/>
          </p:nvSpPr>
          <p:spPr>
            <a:xfrm>
              <a:off x="7524750" y="3538218"/>
              <a:ext cx="215900" cy="3231178"/>
            </a:xfrm>
            <a:prstGeom prst="downArrow">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grpSp>
          <p:nvGrpSpPr>
            <p:cNvPr id="9" name="グループ化 8"/>
            <p:cNvGrpSpPr/>
            <p:nvPr/>
          </p:nvGrpSpPr>
          <p:grpSpPr>
            <a:xfrm>
              <a:off x="71783" y="1440703"/>
              <a:ext cx="7200752" cy="5328693"/>
              <a:chOff x="71783" y="836611"/>
              <a:chExt cx="7200752" cy="5328693"/>
            </a:xfrm>
          </p:grpSpPr>
          <p:sp>
            <p:nvSpPr>
              <p:cNvPr id="34" name="角丸四角形 33"/>
              <p:cNvSpPr/>
              <p:nvPr/>
            </p:nvSpPr>
            <p:spPr bwMode="auto">
              <a:xfrm>
                <a:off x="971599" y="2284847"/>
                <a:ext cx="3263959" cy="1727176"/>
              </a:xfrm>
              <a:prstGeom prst="roundRect">
                <a:avLst>
                  <a:gd name="adj" fmla="val 13883"/>
                </a:avLst>
              </a:prstGeom>
              <a:solidFill>
                <a:schemeClr val="accent6">
                  <a:lumMod val="20000"/>
                  <a:lumOff val="80000"/>
                  <a:alpha val="38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fontAlgn="auto">
                  <a:spcBef>
                    <a:spcPts val="0"/>
                  </a:spcBef>
                  <a:spcAft>
                    <a:spcPts val="0"/>
                  </a:spcAft>
                  <a:defRPr/>
                </a:pPr>
                <a:r>
                  <a:rPr lang="ja-JP" altLang="en-US" b="1" dirty="0">
                    <a:solidFill>
                      <a:schemeClr val="tx1"/>
                    </a:solidFill>
                    <a:latin typeface="+mn-ea"/>
                    <a:cs typeface="Meiryo UI" pitchFamily="50" charset="-128"/>
                  </a:rPr>
                  <a:t>ペスト</a:t>
                </a:r>
              </a:p>
            </p:txBody>
          </p:sp>
          <p:sp>
            <p:nvSpPr>
              <p:cNvPr id="5" name="角丸四角形 4"/>
              <p:cNvSpPr/>
              <p:nvPr/>
            </p:nvSpPr>
            <p:spPr bwMode="auto">
              <a:xfrm>
                <a:off x="71783" y="836611"/>
                <a:ext cx="7200752" cy="1361323"/>
              </a:xfrm>
              <a:prstGeom prst="roundRect">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fontAlgn="auto">
                  <a:spcBef>
                    <a:spcPts val="0"/>
                  </a:spcBef>
                  <a:spcAft>
                    <a:spcPts val="0"/>
                  </a:spcAft>
                  <a:defRPr/>
                </a:pPr>
                <a:r>
                  <a:rPr lang="ja-JP" altLang="en-US" b="1" dirty="0" smtClean="0">
                    <a:solidFill>
                      <a:schemeClr val="tx1"/>
                    </a:solidFill>
                    <a:latin typeface="+mn-ea"/>
                    <a:cs typeface="Meiryo UI" pitchFamily="50" charset="-128"/>
                  </a:rPr>
                  <a:t>天然痘</a:t>
                </a:r>
                <a:r>
                  <a:rPr lang="ja-JP" altLang="en-US" dirty="0" smtClean="0">
                    <a:solidFill>
                      <a:schemeClr val="tx1"/>
                    </a:solidFill>
                    <a:latin typeface="+mn-ea"/>
                    <a:cs typeface="Meiryo UI" pitchFamily="50" charset="-128"/>
                  </a:rPr>
                  <a:t>　　　　　　　　　　　　　　　　　　　　　　　　　　　</a:t>
                </a:r>
                <a:r>
                  <a:rPr lang="en-US" altLang="ja-JP" b="1" dirty="0" smtClean="0">
                    <a:solidFill>
                      <a:schemeClr val="tx1"/>
                    </a:solidFill>
                    <a:latin typeface="+mn-ea"/>
                    <a:cs typeface="Meiryo UI" pitchFamily="50" charset="-128"/>
                  </a:rPr>
                  <a:t>1980</a:t>
                </a:r>
                <a:r>
                  <a:rPr lang="ja-JP" altLang="en-US" b="1" dirty="0">
                    <a:solidFill>
                      <a:schemeClr val="tx1"/>
                    </a:solidFill>
                    <a:latin typeface="+mn-ea"/>
                    <a:cs typeface="Meiryo UI" pitchFamily="50" charset="-128"/>
                  </a:rPr>
                  <a:t>年　</a:t>
                </a:r>
                <a:r>
                  <a:rPr lang="en-US" altLang="ja-JP" b="1" dirty="0">
                    <a:solidFill>
                      <a:schemeClr val="tx1"/>
                    </a:solidFill>
                    <a:latin typeface="+mn-ea"/>
                    <a:cs typeface="Meiryo UI" pitchFamily="50" charset="-128"/>
                  </a:rPr>
                  <a:t>WHO</a:t>
                </a:r>
              </a:p>
              <a:p>
                <a:pPr>
                  <a:defRPr/>
                </a:pPr>
                <a:r>
                  <a:rPr lang="ja-JP" altLang="en-US" dirty="0" smtClean="0">
                    <a:solidFill>
                      <a:schemeClr val="tx1"/>
                    </a:solidFill>
                    <a:latin typeface="+mn-ea"/>
                    <a:cs typeface="Meiryo UI" pitchFamily="50" charset="-128"/>
                  </a:rPr>
                  <a:t>紀元前</a:t>
                </a:r>
                <a:r>
                  <a:rPr lang="ja-JP" altLang="en-US" dirty="0">
                    <a:solidFill>
                      <a:schemeClr val="tx1"/>
                    </a:solidFill>
                    <a:latin typeface="+mn-ea"/>
                    <a:cs typeface="Meiryo UI" pitchFamily="50" charset="-128"/>
                  </a:rPr>
                  <a:t>　 エジプトのミイラに</a:t>
                </a:r>
                <a:r>
                  <a:rPr lang="ja-JP" altLang="en-US" dirty="0" smtClean="0">
                    <a:solidFill>
                      <a:schemeClr val="tx1"/>
                    </a:solidFill>
                    <a:latin typeface="+mn-ea"/>
                    <a:cs typeface="Meiryo UI" pitchFamily="50" charset="-128"/>
                  </a:rPr>
                  <a:t>痕跡</a:t>
                </a:r>
                <a:r>
                  <a:rPr lang="ja-JP" altLang="en-US" b="1" dirty="0">
                    <a:solidFill>
                      <a:schemeClr val="tx1"/>
                    </a:solidFill>
                    <a:latin typeface="+mn-ea"/>
                    <a:cs typeface="Meiryo UI" pitchFamily="50" charset="-128"/>
                  </a:rPr>
                  <a:t>　　　　　　　　　</a:t>
                </a:r>
                <a:r>
                  <a:rPr lang="ja-JP" altLang="en-US" b="1" dirty="0" smtClean="0">
                    <a:solidFill>
                      <a:schemeClr val="tx1"/>
                    </a:solidFill>
                    <a:latin typeface="+mn-ea"/>
                    <a:cs typeface="Meiryo UI" pitchFamily="50" charset="-128"/>
                  </a:rPr>
                  <a:t>　　天然痘</a:t>
                </a:r>
                <a:r>
                  <a:rPr lang="ja-JP" altLang="en-US" b="1" dirty="0">
                    <a:solidFill>
                      <a:schemeClr val="tx1"/>
                    </a:solidFill>
                    <a:latin typeface="+mn-ea"/>
                    <a:cs typeface="Meiryo UI" pitchFamily="50" charset="-128"/>
                  </a:rPr>
                  <a:t>世界根絶宣言</a:t>
                </a:r>
                <a:endParaRPr lang="ja-JP" altLang="en-US" dirty="0">
                  <a:solidFill>
                    <a:schemeClr val="tx1"/>
                  </a:solidFill>
                  <a:latin typeface="+mn-ea"/>
                  <a:cs typeface="Meiryo UI" pitchFamily="50" charset="-128"/>
                </a:endParaRPr>
              </a:p>
              <a:p>
                <a:pPr fontAlgn="auto">
                  <a:spcBef>
                    <a:spcPts val="0"/>
                  </a:spcBef>
                  <a:spcAft>
                    <a:spcPts val="0"/>
                  </a:spcAft>
                  <a:defRPr/>
                </a:pPr>
                <a:r>
                  <a:rPr lang="ja-JP" altLang="en-US" b="1" dirty="0">
                    <a:solidFill>
                      <a:schemeClr val="tx1"/>
                    </a:solidFill>
                    <a:latin typeface="+mn-ea"/>
                    <a:cs typeface="Meiryo UI" pitchFamily="50" charset="-128"/>
                  </a:rPr>
                  <a:t>　　　</a:t>
                </a:r>
                <a:r>
                  <a:rPr lang="ja-JP" altLang="en-US" b="1" dirty="0" smtClean="0">
                    <a:solidFill>
                      <a:schemeClr val="tx1"/>
                    </a:solidFill>
                    <a:latin typeface="+mn-ea"/>
                    <a:cs typeface="Meiryo UI" pitchFamily="50" charset="-128"/>
                  </a:rPr>
                  <a:t>　　　　　　　　　　　　　　　　　　　　</a:t>
                </a:r>
                <a:r>
                  <a:rPr lang="ja-JP" altLang="en-US" b="1" dirty="0">
                    <a:solidFill>
                      <a:schemeClr val="tx1"/>
                    </a:solidFill>
                    <a:latin typeface="+mn-ea"/>
                    <a:cs typeface="Meiryo UI" pitchFamily="50" charset="-128"/>
                  </a:rPr>
                  <a:t>　</a:t>
                </a:r>
                <a:endParaRPr lang="ja-JP" altLang="en-US" dirty="0">
                  <a:solidFill>
                    <a:schemeClr val="tx1"/>
                  </a:solidFill>
                  <a:latin typeface="+mn-ea"/>
                  <a:cs typeface="Meiryo UI" pitchFamily="50" charset="-128"/>
                </a:endParaRPr>
              </a:p>
            </p:txBody>
          </p:sp>
          <p:sp>
            <p:nvSpPr>
              <p:cNvPr id="33" name="下矢印 32"/>
              <p:cNvSpPr/>
              <p:nvPr/>
            </p:nvSpPr>
            <p:spPr bwMode="auto">
              <a:xfrm>
                <a:off x="5903192" y="1595364"/>
                <a:ext cx="180976" cy="4569940"/>
              </a:xfrm>
              <a:prstGeom prst="down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sp>
            <p:nvSpPr>
              <p:cNvPr id="37" name="下矢印 36"/>
              <p:cNvSpPr/>
              <p:nvPr/>
            </p:nvSpPr>
            <p:spPr bwMode="auto">
              <a:xfrm>
                <a:off x="755650" y="1988840"/>
                <a:ext cx="215900" cy="4176464"/>
              </a:xfrm>
              <a:prstGeom prst="down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sp>
            <p:nvSpPr>
              <p:cNvPr id="36" name="角丸四角形 35"/>
              <p:cNvSpPr/>
              <p:nvPr/>
            </p:nvSpPr>
            <p:spPr bwMode="auto">
              <a:xfrm>
                <a:off x="539215" y="1655103"/>
                <a:ext cx="2161145" cy="444317"/>
              </a:xfrm>
              <a:prstGeom prst="round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altLang="ja-JP" dirty="0" smtClean="0">
                    <a:solidFill>
                      <a:schemeClr val="tx1"/>
                    </a:solidFill>
                    <a:latin typeface="+mn-ea"/>
                    <a:cs typeface="Meiryo UI" pitchFamily="50" charset="-128"/>
                  </a:rPr>
                  <a:t>6</a:t>
                </a:r>
                <a:r>
                  <a:rPr lang="ja-JP" altLang="en-US" dirty="0" smtClean="0">
                    <a:solidFill>
                      <a:schemeClr val="tx1"/>
                    </a:solidFill>
                    <a:latin typeface="+mn-ea"/>
                    <a:cs typeface="Meiryo UI" pitchFamily="50" charset="-128"/>
                  </a:rPr>
                  <a:t>世紀　日本で流行　　　　　　　　　　　　　　　　　　　　　</a:t>
                </a:r>
                <a:endParaRPr lang="ja-JP" altLang="en-US" dirty="0">
                  <a:solidFill>
                    <a:schemeClr val="tx1"/>
                  </a:solidFill>
                  <a:latin typeface="+mn-ea"/>
                  <a:cs typeface="Meiryo UI" pitchFamily="50" charset="-128"/>
                </a:endParaRPr>
              </a:p>
              <a:p>
                <a:pPr algn="ctr" fontAlgn="auto">
                  <a:spcBef>
                    <a:spcPts val="0"/>
                  </a:spcBef>
                  <a:spcAft>
                    <a:spcPts val="0"/>
                  </a:spcAft>
                  <a:defRPr/>
                </a:pPr>
                <a:endParaRPr lang="ja-JP" altLang="en-US" dirty="0">
                  <a:latin typeface="+mn-ea"/>
                  <a:cs typeface="Meiryo UI" pitchFamily="50" charset="-128"/>
                </a:endParaRPr>
              </a:p>
            </p:txBody>
          </p:sp>
        </p:grpSp>
        <p:sp>
          <p:nvSpPr>
            <p:cNvPr id="40" name="下矢印 39"/>
            <p:cNvSpPr/>
            <p:nvPr/>
          </p:nvSpPr>
          <p:spPr>
            <a:xfrm>
              <a:off x="3131964" y="6015880"/>
              <a:ext cx="215900" cy="753516"/>
            </a:xfrm>
            <a:prstGeom prst="downArrow">
              <a:avLst/>
            </a:prstGeom>
            <a:solidFill>
              <a:srgbClr val="FF0066">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sp>
          <p:nvSpPr>
            <p:cNvPr id="44" name="下矢印 43"/>
            <p:cNvSpPr/>
            <p:nvPr/>
          </p:nvSpPr>
          <p:spPr>
            <a:xfrm>
              <a:off x="5275124" y="6015880"/>
              <a:ext cx="197668" cy="753516"/>
            </a:xfrm>
            <a:prstGeom prst="downArrow">
              <a:avLst/>
            </a:prstGeom>
            <a:solidFill>
              <a:srgbClr val="FF0066">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sp>
          <p:nvSpPr>
            <p:cNvPr id="19" name="テキスト ボックス 18"/>
            <p:cNvSpPr txBox="1"/>
            <p:nvPr/>
          </p:nvSpPr>
          <p:spPr>
            <a:xfrm>
              <a:off x="3708400" y="6788532"/>
              <a:ext cx="720725" cy="369332"/>
            </a:xfrm>
            <a:prstGeom prst="rect">
              <a:avLst/>
            </a:prstGeom>
            <a:noFill/>
          </p:spPr>
          <p:txBody>
            <a:bodyPr>
              <a:spAutoFit/>
            </a:bodyPr>
            <a:lstStyle/>
            <a:p>
              <a:pPr fontAlgn="auto">
                <a:spcBef>
                  <a:spcPts val="0"/>
                </a:spcBef>
                <a:spcAft>
                  <a:spcPts val="0"/>
                </a:spcAft>
                <a:defRPr/>
              </a:pPr>
              <a:r>
                <a:rPr lang="en-US" altLang="ja-JP" b="1" dirty="0" smtClean="0">
                  <a:latin typeface="+mn-ea"/>
                  <a:cs typeface="Meiryo UI" pitchFamily="50" charset="-128"/>
                </a:rPr>
                <a:t>1950</a:t>
              </a:r>
              <a:endParaRPr lang="ja-JP" altLang="en-US" b="1" dirty="0">
                <a:latin typeface="+mn-ea"/>
                <a:cs typeface="Meiryo UI" pitchFamily="50" charset="-128"/>
              </a:endParaRPr>
            </a:p>
          </p:txBody>
        </p:sp>
        <p:sp>
          <p:nvSpPr>
            <p:cNvPr id="20" name="テキスト ボックス 19"/>
            <p:cNvSpPr txBox="1"/>
            <p:nvPr/>
          </p:nvSpPr>
          <p:spPr>
            <a:xfrm>
              <a:off x="755650" y="6788532"/>
              <a:ext cx="792162" cy="369332"/>
            </a:xfrm>
            <a:prstGeom prst="rect">
              <a:avLst/>
            </a:prstGeom>
            <a:noFill/>
          </p:spPr>
          <p:txBody>
            <a:bodyPr>
              <a:spAutoFit/>
            </a:bodyPr>
            <a:lstStyle/>
            <a:p>
              <a:pPr fontAlgn="auto">
                <a:spcBef>
                  <a:spcPts val="0"/>
                </a:spcBef>
                <a:spcAft>
                  <a:spcPts val="0"/>
                </a:spcAft>
                <a:defRPr/>
              </a:pPr>
              <a:r>
                <a:rPr lang="en-US" altLang="ja-JP" b="1" dirty="0">
                  <a:latin typeface="+mn-ea"/>
                  <a:cs typeface="Meiryo UI" pitchFamily="50" charset="-128"/>
                </a:rPr>
                <a:t>540</a:t>
              </a:r>
              <a:r>
                <a:rPr lang="ja-JP" altLang="en-US" b="1" dirty="0">
                  <a:latin typeface="+mn-ea"/>
                  <a:cs typeface="Meiryo UI" pitchFamily="50" charset="-128"/>
                </a:rPr>
                <a:t>年</a:t>
              </a:r>
            </a:p>
          </p:txBody>
        </p:sp>
        <p:sp>
          <p:nvSpPr>
            <p:cNvPr id="11295" name="テキスト ボックス 20"/>
            <p:cNvSpPr txBox="1">
              <a:spLocks noChangeArrowheads="1"/>
            </p:cNvSpPr>
            <p:nvPr/>
          </p:nvSpPr>
          <p:spPr bwMode="auto">
            <a:xfrm>
              <a:off x="1598230" y="6788532"/>
              <a:ext cx="9575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b="1" dirty="0">
                  <a:latin typeface="+mn-ea"/>
                  <a:ea typeface="+mn-ea"/>
                  <a:cs typeface="Meiryo UI" pitchFamily="50" charset="-128"/>
                </a:rPr>
                <a:t>14</a:t>
              </a:r>
              <a:r>
                <a:rPr lang="ja-JP" altLang="en-US" b="1" dirty="0">
                  <a:latin typeface="+mn-ea"/>
                  <a:ea typeface="+mn-ea"/>
                  <a:cs typeface="Meiryo UI" pitchFamily="50" charset="-128"/>
                </a:rPr>
                <a:t>世紀</a:t>
              </a:r>
            </a:p>
          </p:txBody>
        </p:sp>
        <p:sp>
          <p:nvSpPr>
            <p:cNvPr id="11296" name="テキスト ボックス 21"/>
            <p:cNvSpPr txBox="1">
              <a:spLocks noChangeArrowheads="1"/>
            </p:cNvSpPr>
            <p:nvPr/>
          </p:nvSpPr>
          <p:spPr bwMode="auto">
            <a:xfrm>
              <a:off x="2709293" y="6791962"/>
              <a:ext cx="7742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b="1" dirty="0" smtClean="0">
                  <a:latin typeface="+mn-ea"/>
                  <a:ea typeface="+mn-ea"/>
                  <a:cs typeface="Meiryo UI" pitchFamily="50" charset="-128"/>
                </a:rPr>
                <a:t>1900</a:t>
              </a:r>
              <a:endParaRPr lang="ja-JP" altLang="en-US" b="1" dirty="0">
                <a:latin typeface="+mn-ea"/>
                <a:ea typeface="+mn-ea"/>
                <a:cs typeface="Meiryo UI" pitchFamily="50" charset="-128"/>
              </a:endParaRPr>
            </a:p>
          </p:txBody>
        </p:sp>
        <p:sp>
          <p:nvSpPr>
            <p:cNvPr id="23" name="テキスト ボックス 22"/>
            <p:cNvSpPr txBox="1"/>
            <p:nvPr/>
          </p:nvSpPr>
          <p:spPr>
            <a:xfrm>
              <a:off x="4499992" y="6800037"/>
              <a:ext cx="720725" cy="369332"/>
            </a:xfrm>
            <a:prstGeom prst="rect">
              <a:avLst/>
            </a:prstGeom>
            <a:noFill/>
          </p:spPr>
          <p:txBody>
            <a:bodyPr>
              <a:spAutoFit/>
            </a:bodyPr>
            <a:lstStyle/>
            <a:p>
              <a:pPr fontAlgn="auto">
                <a:spcBef>
                  <a:spcPts val="0"/>
                </a:spcBef>
                <a:spcAft>
                  <a:spcPts val="0"/>
                </a:spcAft>
                <a:defRPr/>
              </a:pPr>
              <a:r>
                <a:rPr lang="en-US" altLang="ja-JP" b="1" dirty="0" smtClean="0">
                  <a:latin typeface="+mn-ea"/>
                  <a:cs typeface="Meiryo UI" pitchFamily="50" charset="-128"/>
                </a:rPr>
                <a:t>1960</a:t>
              </a:r>
              <a:endParaRPr lang="ja-JP" altLang="en-US" b="1" dirty="0">
                <a:latin typeface="+mn-ea"/>
                <a:cs typeface="Meiryo UI" pitchFamily="50" charset="-128"/>
              </a:endParaRPr>
            </a:p>
          </p:txBody>
        </p:sp>
        <p:sp>
          <p:nvSpPr>
            <p:cNvPr id="24" name="テキスト ボックス 23"/>
            <p:cNvSpPr txBox="1"/>
            <p:nvPr/>
          </p:nvSpPr>
          <p:spPr>
            <a:xfrm>
              <a:off x="6387921" y="6786663"/>
              <a:ext cx="720725" cy="369332"/>
            </a:xfrm>
            <a:prstGeom prst="rect">
              <a:avLst/>
            </a:prstGeom>
            <a:noFill/>
          </p:spPr>
          <p:txBody>
            <a:bodyPr>
              <a:spAutoFit/>
            </a:bodyPr>
            <a:lstStyle/>
            <a:p>
              <a:pPr fontAlgn="auto">
                <a:spcBef>
                  <a:spcPts val="0"/>
                </a:spcBef>
                <a:spcAft>
                  <a:spcPts val="0"/>
                </a:spcAft>
                <a:defRPr/>
              </a:pPr>
              <a:r>
                <a:rPr lang="en-US" altLang="ja-JP" b="1" dirty="0" smtClean="0">
                  <a:latin typeface="+mn-ea"/>
                  <a:cs typeface="Meiryo UI" pitchFamily="50" charset="-128"/>
                </a:rPr>
                <a:t>1990</a:t>
              </a:r>
              <a:endParaRPr lang="ja-JP" altLang="en-US" b="1" dirty="0">
                <a:latin typeface="+mn-ea"/>
                <a:cs typeface="Meiryo UI" pitchFamily="50" charset="-128"/>
              </a:endParaRPr>
            </a:p>
          </p:txBody>
        </p:sp>
        <p:sp>
          <p:nvSpPr>
            <p:cNvPr id="26" name="テキスト ボックス 25"/>
            <p:cNvSpPr txBox="1"/>
            <p:nvPr/>
          </p:nvSpPr>
          <p:spPr>
            <a:xfrm>
              <a:off x="8028061" y="6786663"/>
              <a:ext cx="720725" cy="369332"/>
            </a:xfrm>
            <a:prstGeom prst="rect">
              <a:avLst/>
            </a:prstGeom>
            <a:noFill/>
          </p:spPr>
          <p:txBody>
            <a:bodyPr>
              <a:spAutoFit/>
            </a:bodyPr>
            <a:lstStyle/>
            <a:p>
              <a:pPr fontAlgn="auto">
                <a:spcBef>
                  <a:spcPts val="0"/>
                </a:spcBef>
                <a:spcAft>
                  <a:spcPts val="0"/>
                </a:spcAft>
                <a:defRPr/>
              </a:pPr>
              <a:r>
                <a:rPr lang="en-US" altLang="ja-JP" b="1" dirty="0" smtClean="0">
                  <a:latin typeface="+mn-ea"/>
                  <a:cs typeface="Meiryo UI" pitchFamily="50" charset="-128"/>
                </a:rPr>
                <a:t>2010</a:t>
              </a:r>
              <a:endParaRPr lang="ja-JP" altLang="en-US" b="1" dirty="0">
                <a:latin typeface="+mn-ea"/>
                <a:cs typeface="Meiryo UI" pitchFamily="50" charset="-128"/>
              </a:endParaRPr>
            </a:p>
          </p:txBody>
        </p:sp>
        <p:sp>
          <p:nvSpPr>
            <p:cNvPr id="27" name="テキスト ボックス 26"/>
            <p:cNvSpPr txBox="1"/>
            <p:nvPr/>
          </p:nvSpPr>
          <p:spPr>
            <a:xfrm>
              <a:off x="5672266" y="6801177"/>
              <a:ext cx="720725" cy="369332"/>
            </a:xfrm>
            <a:prstGeom prst="rect">
              <a:avLst/>
            </a:prstGeom>
            <a:noFill/>
          </p:spPr>
          <p:txBody>
            <a:bodyPr>
              <a:spAutoFit/>
            </a:bodyPr>
            <a:lstStyle/>
            <a:p>
              <a:pPr fontAlgn="auto">
                <a:spcBef>
                  <a:spcPts val="0"/>
                </a:spcBef>
                <a:spcAft>
                  <a:spcPts val="0"/>
                </a:spcAft>
                <a:defRPr/>
              </a:pPr>
              <a:r>
                <a:rPr lang="en-US" altLang="ja-JP" b="1" dirty="0" smtClean="0">
                  <a:latin typeface="+mn-ea"/>
                  <a:cs typeface="Meiryo UI" pitchFamily="50" charset="-128"/>
                </a:rPr>
                <a:t>1980</a:t>
              </a:r>
              <a:endParaRPr lang="ja-JP" altLang="en-US" b="1" dirty="0">
                <a:latin typeface="+mn-ea"/>
                <a:cs typeface="Meiryo UI" pitchFamily="50" charset="-128"/>
              </a:endParaRPr>
            </a:p>
          </p:txBody>
        </p:sp>
        <p:sp>
          <p:nvSpPr>
            <p:cNvPr id="42" name="下矢印 41"/>
            <p:cNvSpPr/>
            <p:nvPr/>
          </p:nvSpPr>
          <p:spPr>
            <a:xfrm>
              <a:off x="4499992" y="6192683"/>
              <a:ext cx="215900" cy="576713"/>
            </a:xfrm>
            <a:prstGeom prst="downArrow">
              <a:avLst/>
            </a:prstGeom>
            <a:solidFill>
              <a:srgbClr val="FF0066">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sp>
          <p:nvSpPr>
            <p:cNvPr id="46" name="下矢印 45"/>
            <p:cNvSpPr/>
            <p:nvPr/>
          </p:nvSpPr>
          <p:spPr>
            <a:xfrm>
              <a:off x="8172524" y="6015880"/>
              <a:ext cx="215899" cy="753516"/>
            </a:xfrm>
            <a:prstGeom prst="downArrow">
              <a:avLst/>
            </a:prstGeom>
            <a:solidFill>
              <a:srgbClr val="FF0066">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cs typeface="Meiryo UI" pitchFamily="50" charset="-128"/>
              </a:endParaRPr>
            </a:p>
          </p:txBody>
        </p:sp>
        <p:sp>
          <p:nvSpPr>
            <p:cNvPr id="49" name="下矢印 48"/>
            <p:cNvSpPr/>
            <p:nvPr/>
          </p:nvSpPr>
          <p:spPr bwMode="auto">
            <a:xfrm>
              <a:off x="251521" y="2199456"/>
              <a:ext cx="287695" cy="4569940"/>
            </a:xfrm>
            <a:prstGeom prst="down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n-ea"/>
              </a:endParaRPr>
            </a:p>
          </p:txBody>
        </p:sp>
        <p:sp>
          <p:nvSpPr>
            <p:cNvPr id="2" name="テキスト ボックス 1"/>
            <p:cNvSpPr txBox="1"/>
            <p:nvPr/>
          </p:nvSpPr>
          <p:spPr>
            <a:xfrm>
              <a:off x="3024969" y="2155695"/>
              <a:ext cx="2647295" cy="646331"/>
            </a:xfrm>
            <a:prstGeom prst="rect">
              <a:avLst/>
            </a:prstGeom>
            <a:noFill/>
          </p:spPr>
          <p:txBody>
            <a:bodyPr wrap="square" rtlCol="0">
              <a:spAutoFit/>
            </a:bodyPr>
            <a:lstStyle/>
            <a:p>
              <a:r>
                <a:rPr lang="en-US" altLang="ja-JP" dirty="0">
                  <a:latin typeface="+mn-ea"/>
                  <a:cs typeface="Meiryo UI" pitchFamily="50" charset="-128"/>
                </a:rPr>
                <a:t>50</a:t>
              </a:r>
              <a:r>
                <a:rPr lang="ja-JP" altLang="en-US" dirty="0">
                  <a:latin typeface="+mn-ea"/>
                  <a:cs typeface="Meiryo UI" pitchFamily="50" charset="-128"/>
                </a:rPr>
                <a:t>年で人口が</a:t>
              </a:r>
              <a:r>
                <a:rPr lang="en-US" altLang="ja-JP" dirty="0">
                  <a:latin typeface="+mn-ea"/>
                  <a:cs typeface="Meiryo UI" pitchFamily="50" charset="-128"/>
                </a:rPr>
                <a:t>1/8</a:t>
              </a:r>
              <a:r>
                <a:rPr lang="ja-JP" altLang="en-US" dirty="0">
                  <a:latin typeface="+mn-ea"/>
                  <a:cs typeface="Meiryo UI" pitchFamily="50" charset="-128"/>
                </a:rPr>
                <a:t>に</a:t>
              </a:r>
              <a:r>
                <a:rPr lang="ja-JP" altLang="en-US" dirty="0" smtClean="0">
                  <a:latin typeface="+mn-ea"/>
                  <a:cs typeface="Meiryo UI" pitchFamily="50" charset="-128"/>
                </a:rPr>
                <a:t>減少</a:t>
              </a:r>
              <a:endParaRPr lang="en-US" altLang="ja-JP" dirty="0" smtClean="0">
                <a:latin typeface="+mn-ea"/>
                <a:cs typeface="Meiryo UI" pitchFamily="50" charset="-128"/>
              </a:endParaRPr>
            </a:p>
            <a:p>
              <a:r>
                <a:rPr kumimoji="1" lang="en-US" altLang="ja-JP" dirty="0">
                  <a:latin typeface="+mn-ea"/>
                  <a:cs typeface="Meiryo UI" pitchFamily="50" charset="-128"/>
                </a:rPr>
                <a:t>8000</a:t>
              </a:r>
              <a:r>
                <a:rPr kumimoji="1" lang="ja-JP" altLang="en-US" dirty="0" smtClean="0">
                  <a:latin typeface="+mn-ea"/>
                  <a:cs typeface="Meiryo UI" pitchFamily="50" charset="-128"/>
                </a:rPr>
                <a:t>万人⇒</a:t>
              </a:r>
              <a:r>
                <a:rPr kumimoji="1" lang="en-US" altLang="ja-JP" dirty="0" smtClean="0">
                  <a:latin typeface="+mn-ea"/>
                  <a:cs typeface="Meiryo UI" pitchFamily="50" charset="-128"/>
                </a:rPr>
                <a:t>1000</a:t>
              </a:r>
              <a:r>
                <a:rPr kumimoji="1" lang="ja-JP" altLang="en-US" dirty="0" smtClean="0">
                  <a:latin typeface="+mn-ea"/>
                  <a:cs typeface="Meiryo UI" pitchFamily="50" charset="-128"/>
                </a:rPr>
                <a:t>万人</a:t>
              </a:r>
              <a:endParaRPr kumimoji="1" lang="ja-JP" altLang="en-US" dirty="0">
                <a:latin typeface="+mn-ea"/>
              </a:endParaRPr>
            </a:p>
          </p:txBody>
        </p:sp>
        <p:sp>
          <p:nvSpPr>
            <p:cNvPr id="11272" name="テキスト ボックス 8"/>
            <p:cNvSpPr txBox="1">
              <a:spLocks noChangeArrowheads="1"/>
            </p:cNvSpPr>
            <p:nvPr/>
          </p:nvSpPr>
          <p:spPr bwMode="auto">
            <a:xfrm>
              <a:off x="-36513" y="6788532"/>
              <a:ext cx="11514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b="1" dirty="0">
                  <a:latin typeface="+mn-ea"/>
                  <a:ea typeface="+mn-ea"/>
                  <a:cs typeface="Meiryo UI" pitchFamily="50" charset="-128"/>
                </a:rPr>
                <a:t>紀元前</a:t>
              </a:r>
            </a:p>
          </p:txBody>
        </p:sp>
        <p:sp>
          <p:nvSpPr>
            <p:cNvPr id="3" name="テキスト ボックス 2"/>
            <p:cNvSpPr txBox="1"/>
            <p:nvPr/>
          </p:nvSpPr>
          <p:spPr>
            <a:xfrm>
              <a:off x="2189104" y="2940558"/>
              <a:ext cx="2046454" cy="646331"/>
            </a:xfrm>
            <a:prstGeom prst="rect">
              <a:avLst/>
            </a:prstGeom>
            <a:noFill/>
          </p:spPr>
          <p:txBody>
            <a:bodyPr wrap="square" rtlCol="0">
              <a:spAutoFit/>
            </a:bodyPr>
            <a:lstStyle/>
            <a:p>
              <a:pPr algn="ctr"/>
              <a:r>
                <a:rPr lang="ja-JP" altLang="en-US" dirty="0">
                  <a:latin typeface="+mn-ea"/>
                  <a:cs typeface="Meiryo UI" pitchFamily="50" charset="-128"/>
                </a:rPr>
                <a:t>ヨーロッパ</a:t>
              </a:r>
              <a:r>
                <a:rPr kumimoji="1" lang="ja-JP" altLang="en-US" dirty="0" smtClean="0">
                  <a:latin typeface="+mn-ea"/>
                  <a:cs typeface="Meiryo UI" pitchFamily="50" charset="-128"/>
                </a:rPr>
                <a:t>の人口の</a:t>
              </a:r>
              <a:r>
                <a:rPr kumimoji="1" lang="en-US" altLang="ja-JP" dirty="0" smtClean="0">
                  <a:latin typeface="+mn-ea"/>
                  <a:cs typeface="Meiryo UI" pitchFamily="50" charset="-128"/>
                </a:rPr>
                <a:t>1/3</a:t>
              </a:r>
              <a:r>
                <a:rPr kumimoji="1" lang="ja-JP" altLang="en-US" dirty="0" smtClean="0">
                  <a:latin typeface="+mn-ea"/>
                  <a:cs typeface="Meiryo UI" pitchFamily="50" charset="-128"/>
                </a:rPr>
                <a:t>～</a:t>
              </a:r>
              <a:r>
                <a:rPr kumimoji="1" lang="en-US" altLang="ja-JP" dirty="0" smtClean="0">
                  <a:latin typeface="+mn-ea"/>
                  <a:cs typeface="Meiryo UI" pitchFamily="50" charset="-128"/>
                </a:rPr>
                <a:t>1/4</a:t>
              </a:r>
              <a:r>
                <a:rPr lang="ja-JP" altLang="en-US" dirty="0" smtClean="0">
                  <a:latin typeface="+mn-ea"/>
                  <a:cs typeface="Meiryo UI" pitchFamily="50" charset="-128"/>
                </a:rPr>
                <a:t>が</a:t>
              </a:r>
              <a:r>
                <a:rPr kumimoji="1" lang="ja-JP" altLang="en-US" dirty="0" smtClean="0">
                  <a:latin typeface="+mn-ea"/>
                  <a:cs typeface="Meiryo UI" pitchFamily="50" charset="-128"/>
                </a:rPr>
                <a:t>死亡</a:t>
              </a:r>
              <a:endParaRPr kumimoji="1" lang="ja-JP" altLang="en-US" dirty="0">
                <a:latin typeface="+mn-ea"/>
                <a:cs typeface="Meiryo UI" pitchFamily="50" charset="-128"/>
              </a:endParaRPr>
            </a:p>
          </p:txBody>
        </p:sp>
        <p:sp>
          <p:nvSpPr>
            <p:cNvPr id="52" name="角丸四角形 51"/>
            <p:cNvSpPr/>
            <p:nvPr/>
          </p:nvSpPr>
          <p:spPr bwMode="auto">
            <a:xfrm>
              <a:off x="4305981" y="2888939"/>
              <a:ext cx="4743340" cy="1656185"/>
            </a:xfrm>
            <a:prstGeom prst="roundRect">
              <a:avLst>
                <a:gd name="adj" fmla="val 13883"/>
              </a:avLst>
            </a:prstGeom>
            <a:solidFill>
              <a:srgbClr val="FFFFCC">
                <a:alpha val="68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fontAlgn="auto">
                <a:spcBef>
                  <a:spcPts val="0"/>
                </a:spcBef>
                <a:spcAft>
                  <a:spcPts val="0"/>
                </a:spcAft>
                <a:defRPr/>
              </a:pPr>
              <a:r>
                <a:rPr lang="ja-JP" altLang="en-US" b="1" dirty="0" smtClean="0">
                  <a:solidFill>
                    <a:schemeClr val="tx1"/>
                  </a:solidFill>
                  <a:latin typeface="+mn-ea"/>
                  <a:cs typeface="Meiryo UI" pitchFamily="50" charset="-128"/>
                </a:rPr>
                <a:t>新興感染症</a:t>
              </a:r>
              <a:endParaRPr lang="ja-JP" altLang="en-US" b="1" dirty="0">
                <a:solidFill>
                  <a:schemeClr val="tx1"/>
                </a:solidFill>
                <a:latin typeface="+mn-ea"/>
                <a:cs typeface="Meiryo UI" pitchFamily="50" charset="-128"/>
              </a:endParaRPr>
            </a:p>
          </p:txBody>
        </p:sp>
        <p:sp>
          <p:nvSpPr>
            <p:cNvPr id="48" name="角丸四角形 47"/>
            <p:cNvSpPr/>
            <p:nvPr/>
          </p:nvSpPr>
          <p:spPr>
            <a:xfrm>
              <a:off x="4614427" y="3319132"/>
              <a:ext cx="2608655" cy="1165294"/>
            </a:xfrm>
            <a:prstGeom prst="roundRect">
              <a:avLst>
                <a:gd name="adj" fmla="val 8918"/>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a:lstStyle/>
            <a:p>
              <a:pPr algn="ctr" fontAlgn="auto">
                <a:spcBef>
                  <a:spcPts val="0"/>
                </a:spcBef>
                <a:spcAft>
                  <a:spcPts val="0"/>
                </a:spcAft>
                <a:defRPr/>
              </a:pPr>
              <a:r>
                <a:rPr lang="en-US" altLang="ja-JP" b="1" dirty="0" smtClean="0">
                  <a:solidFill>
                    <a:srgbClr val="FF0000"/>
                  </a:solidFill>
                  <a:latin typeface="+mn-ea"/>
                  <a:cs typeface="Meiryo UI" pitchFamily="50" charset="-128"/>
                </a:rPr>
                <a:t>1997</a:t>
              </a:r>
              <a:r>
                <a:rPr lang="ja-JP" altLang="en-US" b="1" dirty="0" smtClean="0">
                  <a:solidFill>
                    <a:srgbClr val="FF0000"/>
                  </a:solidFill>
                  <a:latin typeface="+mn-ea"/>
                  <a:cs typeface="Meiryo UI" pitchFamily="50" charset="-128"/>
                </a:rPr>
                <a:t>年　高病原性</a:t>
              </a:r>
              <a:endParaRPr lang="en-US" altLang="ja-JP" b="1" dirty="0" smtClean="0">
                <a:solidFill>
                  <a:srgbClr val="FF0000"/>
                </a:solidFill>
                <a:latin typeface="+mn-ea"/>
                <a:cs typeface="Meiryo UI" pitchFamily="50" charset="-128"/>
              </a:endParaRPr>
            </a:p>
            <a:p>
              <a:pPr algn="ctr" fontAlgn="auto">
                <a:spcBef>
                  <a:spcPts val="0"/>
                </a:spcBef>
                <a:spcAft>
                  <a:spcPts val="0"/>
                </a:spcAft>
                <a:defRPr/>
              </a:pPr>
              <a:r>
                <a:rPr lang="ja-JP" altLang="en-US" b="1" dirty="0" smtClean="0">
                  <a:solidFill>
                    <a:srgbClr val="FF0000"/>
                  </a:solidFill>
                  <a:latin typeface="+mn-ea"/>
                  <a:cs typeface="Meiryo UI" pitchFamily="50" charset="-128"/>
                </a:rPr>
                <a:t>鳥インフルエンザ</a:t>
              </a:r>
              <a:r>
                <a:rPr lang="ja-JP" altLang="en-US" dirty="0" smtClean="0">
                  <a:solidFill>
                    <a:schemeClr val="tx1">
                      <a:lumMod val="85000"/>
                      <a:lumOff val="15000"/>
                    </a:schemeClr>
                  </a:solidFill>
                  <a:latin typeface="+mn-ea"/>
                  <a:cs typeface="Meiryo UI" pitchFamily="50" charset="-128"/>
                </a:rPr>
                <a:t>（</a:t>
              </a:r>
              <a:r>
                <a:rPr lang="en-US" altLang="ja-JP" dirty="0" smtClean="0">
                  <a:solidFill>
                    <a:schemeClr val="tx1">
                      <a:lumMod val="85000"/>
                      <a:lumOff val="15000"/>
                    </a:schemeClr>
                  </a:solidFill>
                  <a:latin typeface="+mn-ea"/>
                  <a:cs typeface="Meiryo UI" pitchFamily="50" charset="-128"/>
                </a:rPr>
                <a:t>H5N1)</a:t>
              </a:r>
            </a:p>
            <a:p>
              <a:pPr algn="ctr" fontAlgn="auto">
                <a:spcBef>
                  <a:spcPts val="0"/>
                </a:spcBef>
                <a:spcAft>
                  <a:spcPts val="0"/>
                </a:spcAft>
                <a:defRPr/>
              </a:pPr>
              <a:r>
                <a:rPr lang="ja-JP" altLang="en-US" dirty="0" smtClean="0">
                  <a:solidFill>
                    <a:schemeClr val="tx1">
                      <a:lumMod val="85000"/>
                      <a:lumOff val="15000"/>
                    </a:schemeClr>
                  </a:solidFill>
                  <a:latin typeface="+mn-ea"/>
                  <a:cs typeface="Meiryo UI" pitchFamily="50" charset="-128"/>
                </a:rPr>
                <a:t>患者</a:t>
              </a:r>
              <a:r>
                <a:rPr lang="en-US" altLang="ja-JP" dirty="0" smtClean="0">
                  <a:solidFill>
                    <a:schemeClr val="tx1">
                      <a:lumMod val="85000"/>
                      <a:lumOff val="15000"/>
                    </a:schemeClr>
                  </a:solidFill>
                  <a:latin typeface="+mn-ea"/>
                  <a:cs typeface="Meiryo UI" pitchFamily="50" charset="-128"/>
                </a:rPr>
                <a:t>608</a:t>
              </a:r>
              <a:r>
                <a:rPr lang="ja-JP" altLang="en-US" dirty="0" smtClean="0">
                  <a:solidFill>
                    <a:schemeClr val="tx1">
                      <a:lumMod val="85000"/>
                      <a:lumOff val="15000"/>
                    </a:schemeClr>
                  </a:solidFill>
                  <a:latin typeface="+mn-ea"/>
                  <a:cs typeface="Meiryo UI" pitchFamily="50" charset="-128"/>
                </a:rPr>
                <a:t>人、死者</a:t>
              </a:r>
              <a:r>
                <a:rPr lang="en-US" altLang="ja-JP" dirty="0" smtClean="0">
                  <a:solidFill>
                    <a:schemeClr val="tx1">
                      <a:lumMod val="85000"/>
                      <a:lumOff val="15000"/>
                    </a:schemeClr>
                  </a:solidFill>
                  <a:latin typeface="+mn-ea"/>
                  <a:cs typeface="Meiryo UI" pitchFamily="50" charset="-128"/>
                </a:rPr>
                <a:t>359</a:t>
              </a:r>
              <a:r>
                <a:rPr lang="ja-JP" altLang="en-US" dirty="0" smtClean="0">
                  <a:solidFill>
                    <a:schemeClr val="tx1">
                      <a:lumMod val="85000"/>
                      <a:lumOff val="15000"/>
                    </a:schemeClr>
                  </a:solidFill>
                  <a:latin typeface="+mn-ea"/>
                  <a:cs typeface="Meiryo UI" pitchFamily="50" charset="-128"/>
                </a:rPr>
                <a:t>人</a:t>
              </a:r>
              <a:endParaRPr lang="en-US" altLang="ja-JP" dirty="0" smtClean="0">
                <a:solidFill>
                  <a:schemeClr val="tx1">
                    <a:lumMod val="85000"/>
                    <a:lumOff val="15000"/>
                  </a:schemeClr>
                </a:solidFill>
                <a:latin typeface="+mn-ea"/>
                <a:cs typeface="Meiryo UI" pitchFamily="50" charset="-128"/>
              </a:endParaRPr>
            </a:p>
            <a:p>
              <a:pPr algn="ctr" fontAlgn="auto">
                <a:spcBef>
                  <a:spcPts val="0"/>
                </a:spcBef>
                <a:spcAft>
                  <a:spcPts val="0"/>
                </a:spcAft>
                <a:defRPr/>
              </a:pPr>
              <a:r>
                <a:rPr lang="ja-JP" altLang="en-US" dirty="0">
                  <a:solidFill>
                    <a:schemeClr val="tx1">
                      <a:lumMod val="85000"/>
                      <a:lumOff val="15000"/>
                    </a:schemeClr>
                  </a:solidFill>
                  <a:latin typeface="+mn-ea"/>
                  <a:cs typeface="Meiryo UI" pitchFamily="50" charset="-128"/>
                </a:rPr>
                <a:t>（</a:t>
              </a:r>
              <a:r>
                <a:rPr lang="en-US" altLang="ja-JP" dirty="0">
                  <a:solidFill>
                    <a:schemeClr val="tx1">
                      <a:lumMod val="85000"/>
                      <a:lumOff val="15000"/>
                    </a:schemeClr>
                  </a:solidFill>
                  <a:latin typeface="+mn-ea"/>
                  <a:cs typeface="Meiryo UI" pitchFamily="50" charset="-128"/>
                </a:rPr>
                <a:t>2012</a:t>
              </a:r>
              <a:r>
                <a:rPr lang="ja-JP" altLang="en-US" dirty="0" smtClean="0">
                  <a:solidFill>
                    <a:schemeClr val="tx1">
                      <a:lumMod val="85000"/>
                      <a:lumOff val="15000"/>
                    </a:schemeClr>
                  </a:solidFill>
                  <a:latin typeface="+mn-ea"/>
                  <a:cs typeface="Meiryo UI" pitchFamily="50" charset="-128"/>
                </a:rPr>
                <a:t>年</a:t>
              </a:r>
              <a:r>
                <a:rPr lang="en-US" altLang="ja-JP" dirty="0" smtClean="0">
                  <a:solidFill>
                    <a:schemeClr val="tx1">
                      <a:lumMod val="85000"/>
                      <a:lumOff val="15000"/>
                    </a:schemeClr>
                  </a:solidFill>
                  <a:latin typeface="+mn-ea"/>
                  <a:cs typeface="Meiryo UI" pitchFamily="50" charset="-128"/>
                </a:rPr>
                <a:t>8</a:t>
              </a:r>
              <a:r>
                <a:rPr lang="ja-JP" altLang="en-US" dirty="0" smtClean="0">
                  <a:solidFill>
                    <a:schemeClr val="tx1">
                      <a:lumMod val="85000"/>
                      <a:lumOff val="15000"/>
                    </a:schemeClr>
                  </a:solidFill>
                  <a:latin typeface="+mn-ea"/>
                  <a:cs typeface="Meiryo UI" pitchFamily="50" charset="-128"/>
                </a:rPr>
                <a:t>月</a:t>
              </a:r>
              <a:r>
                <a:rPr lang="en-US" altLang="ja-JP" dirty="0" smtClean="0">
                  <a:solidFill>
                    <a:schemeClr val="tx1">
                      <a:lumMod val="85000"/>
                      <a:lumOff val="15000"/>
                    </a:schemeClr>
                  </a:solidFill>
                  <a:latin typeface="+mn-ea"/>
                  <a:cs typeface="Meiryo UI" pitchFamily="50" charset="-128"/>
                </a:rPr>
                <a:t>10</a:t>
              </a:r>
              <a:r>
                <a:rPr lang="ja-JP" altLang="en-US" dirty="0" smtClean="0">
                  <a:solidFill>
                    <a:schemeClr val="tx1">
                      <a:lumMod val="85000"/>
                      <a:lumOff val="15000"/>
                    </a:schemeClr>
                  </a:solidFill>
                  <a:latin typeface="+mn-ea"/>
                  <a:cs typeface="Meiryo UI" pitchFamily="50" charset="-128"/>
                </a:rPr>
                <a:t>日現在）</a:t>
              </a:r>
              <a:endParaRPr lang="en-US" altLang="ja-JP" dirty="0" smtClean="0">
                <a:solidFill>
                  <a:schemeClr val="tx1">
                    <a:lumMod val="85000"/>
                    <a:lumOff val="15000"/>
                  </a:schemeClr>
                </a:solidFill>
                <a:latin typeface="+mn-ea"/>
                <a:cs typeface="Meiryo UI" pitchFamily="50" charset="-128"/>
              </a:endParaRPr>
            </a:p>
            <a:p>
              <a:pPr algn="ctr" fontAlgn="auto">
                <a:spcBef>
                  <a:spcPts val="0"/>
                </a:spcBef>
                <a:spcAft>
                  <a:spcPts val="0"/>
                </a:spcAft>
                <a:defRPr/>
              </a:pPr>
              <a:endParaRPr lang="en-US" altLang="ja-JP" dirty="0" smtClean="0">
                <a:solidFill>
                  <a:schemeClr val="tx1">
                    <a:lumMod val="85000"/>
                    <a:lumOff val="15000"/>
                  </a:schemeClr>
                </a:solidFill>
                <a:latin typeface="+mn-ea"/>
                <a:cs typeface="Meiryo UI" pitchFamily="50" charset="-128"/>
              </a:endParaRPr>
            </a:p>
            <a:p>
              <a:pPr algn="ctr" fontAlgn="auto">
                <a:spcBef>
                  <a:spcPts val="0"/>
                </a:spcBef>
                <a:spcAft>
                  <a:spcPts val="0"/>
                </a:spcAft>
                <a:defRPr/>
              </a:pPr>
              <a:endParaRPr lang="en-US" altLang="ja-JP" dirty="0">
                <a:solidFill>
                  <a:schemeClr val="tx1">
                    <a:lumMod val="85000"/>
                    <a:lumOff val="15000"/>
                  </a:schemeClr>
                </a:solidFill>
                <a:latin typeface="+mn-ea"/>
                <a:cs typeface="Meiryo UI" pitchFamily="50" charset="-128"/>
              </a:endParaRPr>
            </a:p>
          </p:txBody>
        </p:sp>
        <p:sp>
          <p:nvSpPr>
            <p:cNvPr id="47" name="角丸四角形 46"/>
            <p:cNvSpPr/>
            <p:nvPr/>
          </p:nvSpPr>
          <p:spPr>
            <a:xfrm>
              <a:off x="7299634" y="2951094"/>
              <a:ext cx="1691952" cy="1271590"/>
            </a:xfrm>
            <a:prstGeom prst="roundRect">
              <a:avLst>
                <a:gd name="adj" fmla="val 7859"/>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fontAlgn="auto">
                <a:spcBef>
                  <a:spcPts val="0"/>
                </a:spcBef>
                <a:spcAft>
                  <a:spcPts val="0"/>
                </a:spcAft>
                <a:defRPr/>
              </a:pPr>
              <a:r>
                <a:rPr lang="en-US" altLang="ja-JP" b="1" dirty="0" smtClean="0">
                  <a:solidFill>
                    <a:srgbClr val="FF0000"/>
                  </a:solidFill>
                  <a:latin typeface="+mn-ea"/>
                  <a:cs typeface="Meiryo UI" pitchFamily="50" charset="-128"/>
                </a:rPr>
                <a:t>2002</a:t>
              </a:r>
              <a:r>
                <a:rPr lang="ja-JP" altLang="en-US" b="1" dirty="0" smtClean="0">
                  <a:solidFill>
                    <a:srgbClr val="FF0000"/>
                  </a:solidFill>
                  <a:latin typeface="+mn-ea"/>
                  <a:cs typeface="Meiryo UI" pitchFamily="50" charset="-128"/>
                </a:rPr>
                <a:t>年　</a:t>
              </a:r>
              <a:r>
                <a:rPr lang="en-US" altLang="ja-JP" b="1" dirty="0" smtClean="0">
                  <a:solidFill>
                    <a:srgbClr val="FF0000"/>
                  </a:solidFill>
                  <a:latin typeface="+mn-ea"/>
                  <a:cs typeface="Meiryo UI" pitchFamily="50" charset="-128"/>
                </a:rPr>
                <a:t>SARS</a:t>
              </a:r>
              <a:endParaRPr lang="en-US" altLang="ja-JP" b="1" dirty="0">
                <a:solidFill>
                  <a:srgbClr val="FF0000"/>
                </a:solidFill>
                <a:latin typeface="+mn-ea"/>
                <a:cs typeface="Meiryo UI" pitchFamily="50" charset="-128"/>
              </a:endParaRPr>
            </a:p>
            <a:p>
              <a:pPr fontAlgn="auto">
                <a:spcBef>
                  <a:spcPts val="0"/>
                </a:spcBef>
                <a:spcAft>
                  <a:spcPts val="0"/>
                </a:spcAft>
                <a:defRPr/>
              </a:pPr>
              <a:r>
                <a:rPr lang="en-US" altLang="ja-JP" dirty="0" smtClean="0">
                  <a:solidFill>
                    <a:schemeClr val="tx1">
                      <a:lumMod val="85000"/>
                      <a:lumOff val="15000"/>
                    </a:schemeClr>
                  </a:solidFill>
                  <a:latin typeface="+mn-ea"/>
                  <a:cs typeface="Meiryo UI" pitchFamily="50" charset="-128"/>
                </a:rPr>
                <a:t>9</a:t>
              </a:r>
              <a:r>
                <a:rPr lang="ja-JP" altLang="en-US" dirty="0" smtClean="0">
                  <a:solidFill>
                    <a:schemeClr val="tx1">
                      <a:lumMod val="85000"/>
                      <a:lumOff val="15000"/>
                    </a:schemeClr>
                  </a:solidFill>
                  <a:latin typeface="+mn-ea"/>
                  <a:cs typeface="Meiryo UI" pitchFamily="50" charset="-128"/>
                </a:rPr>
                <a:t>ヶ月で</a:t>
              </a:r>
              <a:endParaRPr lang="en-US" altLang="ja-JP" dirty="0" smtClean="0">
                <a:solidFill>
                  <a:schemeClr val="tx1">
                    <a:lumMod val="85000"/>
                    <a:lumOff val="15000"/>
                  </a:schemeClr>
                </a:solidFill>
                <a:latin typeface="+mn-ea"/>
                <a:cs typeface="Meiryo UI" pitchFamily="50" charset="-128"/>
              </a:endParaRPr>
            </a:p>
            <a:p>
              <a:pPr fontAlgn="auto">
                <a:spcBef>
                  <a:spcPts val="0"/>
                </a:spcBef>
                <a:spcAft>
                  <a:spcPts val="0"/>
                </a:spcAft>
                <a:defRPr/>
              </a:pPr>
              <a:r>
                <a:rPr lang="ja-JP" altLang="en-US" dirty="0" smtClean="0">
                  <a:solidFill>
                    <a:schemeClr val="tx1">
                      <a:lumMod val="85000"/>
                      <a:lumOff val="15000"/>
                    </a:schemeClr>
                  </a:solidFill>
                  <a:latin typeface="+mn-ea"/>
                  <a:cs typeface="Meiryo UI" pitchFamily="50" charset="-128"/>
                </a:rPr>
                <a:t>患者</a:t>
              </a:r>
              <a:r>
                <a:rPr lang="en-US" altLang="ja-JP" dirty="0" smtClean="0">
                  <a:solidFill>
                    <a:schemeClr val="tx1">
                      <a:lumMod val="85000"/>
                      <a:lumOff val="15000"/>
                    </a:schemeClr>
                  </a:solidFill>
                  <a:latin typeface="+mn-ea"/>
                  <a:cs typeface="Meiryo UI" pitchFamily="50" charset="-128"/>
                </a:rPr>
                <a:t>8093</a:t>
              </a:r>
              <a:r>
                <a:rPr lang="ja-JP" altLang="en-US" dirty="0" smtClean="0">
                  <a:solidFill>
                    <a:schemeClr val="tx1">
                      <a:lumMod val="85000"/>
                      <a:lumOff val="15000"/>
                    </a:schemeClr>
                  </a:solidFill>
                  <a:latin typeface="+mn-ea"/>
                  <a:cs typeface="Meiryo UI" pitchFamily="50" charset="-128"/>
                </a:rPr>
                <a:t>人、</a:t>
              </a:r>
              <a:endParaRPr lang="en-US" altLang="ja-JP" dirty="0" smtClean="0">
                <a:solidFill>
                  <a:schemeClr val="tx1">
                    <a:lumMod val="85000"/>
                    <a:lumOff val="15000"/>
                  </a:schemeClr>
                </a:solidFill>
                <a:latin typeface="+mn-ea"/>
                <a:cs typeface="Meiryo UI" pitchFamily="50" charset="-128"/>
              </a:endParaRPr>
            </a:p>
            <a:p>
              <a:pPr fontAlgn="auto">
                <a:spcBef>
                  <a:spcPts val="0"/>
                </a:spcBef>
                <a:spcAft>
                  <a:spcPts val="0"/>
                </a:spcAft>
                <a:defRPr/>
              </a:pPr>
              <a:r>
                <a:rPr lang="ja-JP" altLang="en-US" dirty="0" smtClean="0">
                  <a:solidFill>
                    <a:schemeClr val="tx1">
                      <a:lumMod val="85000"/>
                      <a:lumOff val="15000"/>
                    </a:schemeClr>
                  </a:solidFill>
                  <a:latin typeface="+mn-ea"/>
                  <a:cs typeface="Meiryo UI" pitchFamily="50" charset="-128"/>
                </a:rPr>
                <a:t>死者</a:t>
              </a:r>
              <a:r>
                <a:rPr lang="en-US" altLang="ja-JP" dirty="0" smtClean="0">
                  <a:solidFill>
                    <a:schemeClr val="tx1">
                      <a:lumMod val="85000"/>
                      <a:lumOff val="15000"/>
                    </a:schemeClr>
                  </a:solidFill>
                  <a:latin typeface="+mn-ea"/>
                  <a:cs typeface="Meiryo UI" pitchFamily="50" charset="-128"/>
                </a:rPr>
                <a:t>774</a:t>
              </a:r>
              <a:r>
                <a:rPr lang="ja-JP" altLang="en-US" dirty="0" smtClean="0">
                  <a:solidFill>
                    <a:schemeClr val="tx1">
                      <a:lumMod val="85000"/>
                      <a:lumOff val="15000"/>
                    </a:schemeClr>
                  </a:solidFill>
                  <a:latin typeface="+mn-ea"/>
                  <a:cs typeface="Meiryo UI" pitchFamily="50" charset="-128"/>
                </a:rPr>
                <a:t>人</a:t>
              </a:r>
              <a:endParaRPr lang="en-US" altLang="ja-JP" dirty="0" smtClean="0">
                <a:solidFill>
                  <a:schemeClr val="tx1">
                    <a:lumMod val="85000"/>
                    <a:lumOff val="15000"/>
                  </a:schemeClr>
                </a:solidFill>
                <a:latin typeface="+mn-ea"/>
                <a:cs typeface="Meiryo UI" pitchFamily="50" charset="-128"/>
              </a:endParaRPr>
            </a:p>
            <a:p>
              <a:pPr fontAlgn="auto">
                <a:spcBef>
                  <a:spcPts val="0"/>
                </a:spcBef>
                <a:spcAft>
                  <a:spcPts val="0"/>
                </a:spcAft>
                <a:defRPr/>
              </a:pPr>
              <a:r>
                <a:rPr lang="en-US" altLang="ja-JP" dirty="0" smtClean="0">
                  <a:solidFill>
                    <a:schemeClr val="tx1">
                      <a:lumMod val="85000"/>
                      <a:lumOff val="15000"/>
                    </a:schemeClr>
                  </a:solidFill>
                  <a:latin typeface="+mn-ea"/>
                  <a:cs typeface="Meiryo UI" pitchFamily="50" charset="-128"/>
                </a:rPr>
                <a:t> </a:t>
              </a:r>
              <a:endParaRPr lang="en-US" altLang="ja-JP" dirty="0">
                <a:solidFill>
                  <a:schemeClr val="tx1">
                    <a:lumMod val="85000"/>
                    <a:lumOff val="15000"/>
                  </a:schemeClr>
                </a:solidFill>
                <a:latin typeface="+mn-ea"/>
                <a:cs typeface="Meiryo UI" pitchFamily="50" charset="-128"/>
              </a:endParaRPr>
            </a:p>
          </p:txBody>
        </p:sp>
        <p:sp>
          <p:nvSpPr>
            <p:cNvPr id="25" name="テキスト ボックス 24"/>
            <p:cNvSpPr txBox="1"/>
            <p:nvPr/>
          </p:nvSpPr>
          <p:spPr>
            <a:xfrm>
              <a:off x="7204499" y="6786663"/>
              <a:ext cx="719138" cy="369332"/>
            </a:xfrm>
            <a:prstGeom prst="rect">
              <a:avLst/>
            </a:prstGeom>
            <a:noFill/>
          </p:spPr>
          <p:txBody>
            <a:bodyPr>
              <a:spAutoFit/>
            </a:bodyPr>
            <a:lstStyle/>
            <a:p>
              <a:pPr fontAlgn="auto">
                <a:spcBef>
                  <a:spcPts val="0"/>
                </a:spcBef>
                <a:spcAft>
                  <a:spcPts val="0"/>
                </a:spcAft>
                <a:defRPr/>
              </a:pPr>
              <a:r>
                <a:rPr lang="en-US" altLang="ja-JP" b="1" dirty="0" smtClean="0">
                  <a:latin typeface="+mn-ea"/>
                  <a:cs typeface="Meiryo UI" pitchFamily="50" charset="-128"/>
                </a:rPr>
                <a:t>2000</a:t>
              </a:r>
              <a:endParaRPr lang="ja-JP" altLang="en-US" b="1" dirty="0">
                <a:latin typeface="+mn-ea"/>
                <a:cs typeface="Meiryo UI" pitchFamily="50" charset="-128"/>
              </a:endParaRPr>
            </a:p>
          </p:txBody>
        </p:sp>
        <p:sp>
          <p:nvSpPr>
            <p:cNvPr id="38" name="角丸四角形 37"/>
            <p:cNvSpPr/>
            <p:nvPr/>
          </p:nvSpPr>
          <p:spPr>
            <a:xfrm>
              <a:off x="2052638" y="4681164"/>
              <a:ext cx="6983065" cy="1584176"/>
            </a:xfrm>
            <a:prstGeom prst="roundRect">
              <a:avLst>
                <a:gd name="adj" fmla="val 8179"/>
              </a:avLst>
            </a:prstGeom>
            <a:solidFill>
              <a:srgbClr val="FF6600">
                <a:alpha val="66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fontAlgn="auto">
                <a:spcBef>
                  <a:spcPts val="0"/>
                </a:spcBef>
                <a:spcAft>
                  <a:spcPts val="0"/>
                </a:spcAft>
                <a:defRPr/>
              </a:pPr>
              <a:r>
                <a:rPr lang="ja-JP" altLang="en-US" dirty="0" smtClean="0">
                  <a:solidFill>
                    <a:schemeClr val="tx1"/>
                  </a:solidFill>
                  <a:latin typeface="+mn-ea"/>
                  <a:cs typeface="Meiryo UI" pitchFamily="50" charset="-128"/>
                </a:rPr>
                <a:t>新型インフルエンザ</a:t>
              </a:r>
              <a:endParaRPr lang="ja-JP" altLang="en-US" dirty="0">
                <a:solidFill>
                  <a:schemeClr val="tx1"/>
                </a:solidFill>
                <a:latin typeface="+mn-ea"/>
                <a:cs typeface="Meiryo UI" pitchFamily="50" charset="-128"/>
              </a:endParaRPr>
            </a:p>
          </p:txBody>
        </p:sp>
        <p:sp>
          <p:nvSpPr>
            <p:cNvPr id="39" name="角丸四角形 38"/>
            <p:cNvSpPr/>
            <p:nvPr/>
          </p:nvSpPr>
          <p:spPr>
            <a:xfrm>
              <a:off x="2081879" y="5072338"/>
              <a:ext cx="1720864" cy="1120345"/>
            </a:xfrm>
            <a:prstGeom prst="roundRect">
              <a:avLst>
                <a:gd name="adj" fmla="val 7853"/>
              </a:avLst>
            </a:prstGeom>
            <a:solidFill>
              <a:srgbClr val="FFBDD8"/>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dirty="0" smtClean="0">
                  <a:solidFill>
                    <a:schemeClr val="tx1"/>
                  </a:solidFill>
                  <a:latin typeface="+mn-ea"/>
                  <a:cs typeface="Meiryo UI" pitchFamily="50" charset="-128"/>
                </a:rPr>
                <a:t>1918</a:t>
              </a:r>
              <a:r>
                <a:rPr lang="ja-JP" altLang="en-US" dirty="0" smtClean="0">
                  <a:solidFill>
                    <a:schemeClr val="tx1"/>
                  </a:solidFill>
                  <a:latin typeface="+mn-ea"/>
                  <a:cs typeface="Meiryo UI" pitchFamily="50" charset="-128"/>
                </a:rPr>
                <a:t>年スペインインフルエンザ 死者</a:t>
              </a:r>
              <a:r>
                <a:rPr lang="en-US" altLang="ja-JP" dirty="0" smtClean="0">
                  <a:solidFill>
                    <a:schemeClr val="tx1"/>
                  </a:solidFill>
                  <a:latin typeface="+mn-ea"/>
                  <a:cs typeface="Meiryo UI" pitchFamily="50" charset="-128"/>
                </a:rPr>
                <a:t>4000</a:t>
              </a:r>
              <a:r>
                <a:rPr lang="ja-JP" altLang="en-US" dirty="0" smtClean="0">
                  <a:solidFill>
                    <a:schemeClr val="tx1"/>
                  </a:solidFill>
                  <a:latin typeface="+mn-ea"/>
                  <a:cs typeface="Meiryo UI" pitchFamily="50" charset="-128"/>
                </a:rPr>
                <a:t>万人以上</a:t>
              </a:r>
              <a:endParaRPr lang="ja-JP" altLang="en-US" dirty="0">
                <a:solidFill>
                  <a:schemeClr val="tx1"/>
                </a:solidFill>
                <a:latin typeface="+mn-ea"/>
                <a:cs typeface="Meiryo UI" pitchFamily="50" charset="-128"/>
              </a:endParaRPr>
            </a:p>
          </p:txBody>
        </p:sp>
        <p:sp>
          <p:nvSpPr>
            <p:cNvPr id="41" name="角丸四角形 40"/>
            <p:cNvSpPr/>
            <p:nvPr/>
          </p:nvSpPr>
          <p:spPr>
            <a:xfrm>
              <a:off x="3850708" y="5086853"/>
              <a:ext cx="1523249" cy="1105830"/>
            </a:xfrm>
            <a:prstGeom prst="roundRect">
              <a:avLst>
                <a:gd name="adj" fmla="val 8531"/>
              </a:avLst>
            </a:prstGeom>
            <a:solidFill>
              <a:srgbClr val="FFBDD8"/>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dirty="0" smtClean="0">
                  <a:solidFill>
                    <a:schemeClr val="tx1"/>
                  </a:solidFill>
                  <a:latin typeface="+mn-ea"/>
                  <a:cs typeface="Meiryo UI" pitchFamily="50" charset="-128"/>
                </a:rPr>
                <a:t>1957</a:t>
              </a:r>
              <a:r>
                <a:rPr lang="ja-JP" altLang="en-US" dirty="0" smtClean="0">
                  <a:solidFill>
                    <a:schemeClr val="tx1"/>
                  </a:solidFill>
                  <a:latin typeface="+mn-ea"/>
                  <a:cs typeface="Meiryo UI" pitchFamily="50" charset="-128"/>
                </a:rPr>
                <a:t>年アジアインフルエンザ</a:t>
              </a:r>
              <a:r>
                <a:rPr lang="en-US" altLang="ja-JP" dirty="0">
                  <a:solidFill>
                    <a:schemeClr val="tx1"/>
                  </a:solidFill>
                  <a:latin typeface="+mn-ea"/>
                  <a:cs typeface="Meiryo UI" pitchFamily="50" charset="-128"/>
                </a:rPr>
                <a:t> </a:t>
              </a:r>
              <a:r>
                <a:rPr lang="ja-JP" altLang="en-US" dirty="0" smtClean="0">
                  <a:solidFill>
                    <a:schemeClr val="tx1"/>
                  </a:solidFill>
                  <a:latin typeface="+mn-ea"/>
                  <a:cs typeface="Meiryo UI" pitchFamily="50" charset="-128"/>
                </a:rPr>
                <a:t>死者</a:t>
              </a:r>
              <a:r>
                <a:rPr lang="en-US" altLang="ja-JP" dirty="0" smtClean="0">
                  <a:solidFill>
                    <a:schemeClr val="tx1"/>
                  </a:solidFill>
                  <a:latin typeface="+mn-ea"/>
                  <a:cs typeface="Meiryo UI" pitchFamily="50" charset="-128"/>
                </a:rPr>
                <a:t>200</a:t>
              </a:r>
              <a:r>
                <a:rPr lang="ja-JP" altLang="en-US" dirty="0">
                  <a:solidFill>
                    <a:schemeClr val="tx1"/>
                  </a:solidFill>
                  <a:latin typeface="+mn-ea"/>
                  <a:cs typeface="Meiryo UI" pitchFamily="50" charset="-128"/>
                </a:rPr>
                <a:t>万人</a:t>
              </a:r>
              <a:r>
                <a:rPr lang="ja-JP" altLang="en-US" dirty="0" smtClean="0">
                  <a:solidFill>
                    <a:schemeClr val="tx1"/>
                  </a:solidFill>
                  <a:latin typeface="+mn-ea"/>
                  <a:cs typeface="Meiryo UI" pitchFamily="50" charset="-128"/>
                </a:rPr>
                <a:t>以上</a:t>
              </a:r>
              <a:endParaRPr lang="en-US" altLang="ja-JP" dirty="0" smtClean="0">
                <a:solidFill>
                  <a:schemeClr val="tx1"/>
                </a:solidFill>
                <a:latin typeface="+mn-ea"/>
                <a:cs typeface="Meiryo UI" pitchFamily="50" charset="-128"/>
              </a:endParaRPr>
            </a:p>
          </p:txBody>
        </p:sp>
        <p:sp>
          <p:nvSpPr>
            <p:cNvPr id="43" name="角丸四角形 42"/>
            <p:cNvSpPr/>
            <p:nvPr/>
          </p:nvSpPr>
          <p:spPr>
            <a:xfrm>
              <a:off x="5419141" y="5086853"/>
              <a:ext cx="1630502" cy="1105830"/>
            </a:xfrm>
            <a:prstGeom prst="roundRect">
              <a:avLst>
                <a:gd name="adj" fmla="val 9887"/>
              </a:avLst>
            </a:prstGeom>
            <a:solidFill>
              <a:srgbClr val="FFBDD8"/>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dirty="0" smtClean="0">
                  <a:solidFill>
                    <a:schemeClr val="tx1"/>
                  </a:solidFill>
                  <a:latin typeface="+mn-ea"/>
                  <a:cs typeface="Meiryo UI" pitchFamily="50" charset="-128"/>
                </a:rPr>
                <a:t>1968</a:t>
              </a:r>
              <a:r>
                <a:rPr lang="ja-JP" altLang="en-US" dirty="0" smtClean="0">
                  <a:solidFill>
                    <a:schemeClr val="tx1"/>
                  </a:solidFill>
                  <a:latin typeface="+mn-ea"/>
                  <a:cs typeface="Meiryo UI" pitchFamily="50" charset="-128"/>
                </a:rPr>
                <a:t>年香港インフルエンザ</a:t>
              </a:r>
              <a:endParaRPr lang="en-US" altLang="ja-JP" dirty="0">
                <a:solidFill>
                  <a:schemeClr val="tx1"/>
                </a:solidFill>
                <a:latin typeface="+mn-ea"/>
                <a:cs typeface="Meiryo UI" pitchFamily="50" charset="-128"/>
              </a:endParaRPr>
            </a:p>
            <a:p>
              <a:pPr fontAlgn="auto">
                <a:spcBef>
                  <a:spcPts val="0"/>
                </a:spcBef>
                <a:spcAft>
                  <a:spcPts val="0"/>
                </a:spcAft>
                <a:defRPr/>
              </a:pPr>
              <a:r>
                <a:rPr lang="ja-JP" altLang="en-US" dirty="0" smtClean="0">
                  <a:solidFill>
                    <a:schemeClr val="tx1"/>
                  </a:solidFill>
                  <a:latin typeface="+mn-ea"/>
                  <a:cs typeface="Meiryo UI" pitchFamily="50" charset="-128"/>
                </a:rPr>
                <a:t>死者</a:t>
              </a:r>
              <a:r>
                <a:rPr lang="en-US" altLang="ja-JP" dirty="0" smtClean="0">
                  <a:solidFill>
                    <a:schemeClr val="tx1"/>
                  </a:solidFill>
                  <a:latin typeface="+mn-ea"/>
                  <a:cs typeface="Meiryo UI" pitchFamily="50" charset="-128"/>
                </a:rPr>
                <a:t>100</a:t>
              </a:r>
              <a:r>
                <a:rPr lang="ja-JP" altLang="en-US" dirty="0" smtClean="0">
                  <a:solidFill>
                    <a:schemeClr val="tx1"/>
                  </a:solidFill>
                  <a:latin typeface="+mn-ea"/>
                  <a:cs typeface="Meiryo UI" pitchFamily="50" charset="-128"/>
                </a:rPr>
                <a:t>万人以上</a:t>
              </a:r>
              <a:endParaRPr lang="en-US" altLang="ja-JP" dirty="0" smtClean="0">
                <a:solidFill>
                  <a:schemeClr val="tx1"/>
                </a:solidFill>
                <a:latin typeface="+mn-ea"/>
                <a:cs typeface="Meiryo UI" pitchFamily="50" charset="-128"/>
              </a:endParaRPr>
            </a:p>
          </p:txBody>
        </p:sp>
        <p:sp>
          <p:nvSpPr>
            <p:cNvPr id="45" name="角丸四角形 44"/>
            <p:cNvSpPr/>
            <p:nvPr/>
          </p:nvSpPr>
          <p:spPr>
            <a:xfrm>
              <a:off x="7223083" y="5072338"/>
              <a:ext cx="1768504" cy="1120345"/>
            </a:xfrm>
            <a:prstGeom prst="roundRect">
              <a:avLst>
                <a:gd name="adj" fmla="val 18348"/>
              </a:avLst>
            </a:prstGeom>
            <a:solidFill>
              <a:srgbClr val="FFBDD8"/>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dirty="0">
                  <a:solidFill>
                    <a:schemeClr val="tx1"/>
                  </a:solidFill>
                  <a:latin typeface="+mn-ea"/>
                  <a:cs typeface="Meiryo UI" pitchFamily="50" charset="-128"/>
                </a:rPr>
                <a:t>2009</a:t>
              </a:r>
              <a:r>
                <a:rPr lang="ja-JP" altLang="en-US" dirty="0">
                  <a:solidFill>
                    <a:schemeClr val="tx1"/>
                  </a:solidFill>
                  <a:latin typeface="+mn-ea"/>
                  <a:cs typeface="Meiryo UI" pitchFamily="50" charset="-128"/>
                </a:rPr>
                <a:t>年</a:t>
              </a:r>
              <a:endParaRPr lang="en-US" altLang="ja-JP" dirty="0">
                <a:solidFill>
                  <a:schemeClr val="tx1"/>
                </a:solidFill>
                <a:latin typeface="+mn-ea"/>
                <a:cs typeface="Meiryo UI" pitchFamily="50" charset="-128"/>
              </a:endParaRPr>
            </a:p>
            <a:p>
              <a:pPr fontAlgn="auto">
                <a:spcBef>
                  <a:spcPts val="0"/>
                </a:spcBef>
                <a:spcAft>
                  <a:spcPts val="0"/>
                </a:spcAft>
                <a:defRPr/>
              </a:pPr>
              <a:r>
                <a:rPr lang="ja-JP" altLang="en-US" dirty="0">
                  <a:solidFill>
                    <a:schemeClr val="tx1"/>
                  </a:solidFill>
                  <a:latin typeface="+mn-ea"/>
                  <a:cs typeface="Meiryo UI" pitchFamily="50" charset="-128"/>
                </a:rPr>
                <a:t>新型</a:t>
              </a:r>
              <a:r>
                <a:rPr lang="ja-JP" altLang="en-US" dirty="0" smtClean="0">
                  <a:solidFill>
                    <a:schemeClr val="tx1"/>
                  </a:solidFill>
                  <a:latin typeface="+mn-ea"/>
                  <a:cs typeface="Meiryo UI" pitchFamily="50" charset="-128"/>
                </a:rPr>
                <a:t>インフルエンザ</a:t>
              </a:r>
              <a:r>
                <a:rPr lang="en-US" altLang="ja-JP" dirty="0" smtClean="0">
                  <a:solidFill>
                    <a:schemeClr val="tx1"/>
                  </a:solidFill>
                  <a:latin typeface="+mn-ea"/>
                  <a:cs typeface="Meiryo UI" pitchFamily="50" charset="-128"/>
                </a:rPr>
                <a:t>(A/H1N1)</a:t>
              </a:r>
            </a:p>
          </p:txBody>
        </p:sp>
      </p:grpSp>
      <p:sp>
        <p:nvSpPr>
          <p:cNvPr id="28" name="角丸四角形 27"/>
          <p:cNvSpPr/>
          <p:nvPr/>
        </p:nvSpPr>
        <p:spPr bwMode="auto">
          <a:xfrm>
            <a:off x="1143116" y="3304264"/>
            <a:ext cx="2197289" cy="958235"/>
          </a:xfrm>
          <a:prstGeom prst="roundRect">
            <a:avLst>
              <a:gd name="adj" fmla="val 10788"/>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en-US" altLang="ja-JP" dirty="0" smtClean="0">
                <a:solidFill>
                  <a:schemeClr val="tx1"/>
                </a:solidFill>
                <a:latin typeface="+mn-ea"/>
                <a:cs typeface="Meiryo UI" pitchFamily="50" charset="-128"/>
              </a:rPr>
              <a:t>14</a:t>
            </a:r>
            <a:r>
              <a:rPr lang="ja-JP" altLang="en-US" dirty="0" smtClean="0">
                <a:solidFill>
                  <a:schemeClr val="tx1"/>
                </a:solidFill>
                <a:latin typeface="+mn-ea"/>
                <a:cs typeface="Meiryo UI" pitchFamily="50" charset="-128"/>
              </a:rPr>
              <a:t>世紀　ヨーロッパ</a:t>
            </a:r>
            <a:endParaRPr lang="en-US" altLang="ja-JP" dirty="0">
              <a:solidFill>
                <a:schemeClr val="tx1"/>
              </a:solidFill>
              <a:latin typeface="+mn-ea"/>
              <a:cs typeface="Meiryo UI" pitchFamily="50" charset="-128"/>
            </a:endParaRPr>
          </a:p>
          <a:p>
            <a:pPr fontAlgn="auto">
              <a:spcBef>
                <a:spcPts val="0"/>
              </a:spcBef>
              <a:spcAft>
                <a:spcPts val="0"/>
              </a:spcAft>
              <a:defRPr/>
            </a:pPr>
            <a:r>
              <a:rPr lang="ja-JP" altLang="en-US" dirty="0" smtClean="0">
                <a:solidFill>
                  <a:schemeClr val="tx1"/>
                </a:solidFill>
                <a:latin typeface="+mn-ea"/>
                <a:cs typeface="Meiryo UI" pitchFamily="50" charset="-128"/>
              </a:rPr>
              <a:t>黒死病</a:t>
            </a:r>
            <a:r>
              <a:rPr lang="ja-JP" altLang="en-US" dirty="0">
                <a:solidFill>
                  <a:schemeClr val="tx1"/>
                </a:solidFill>
                <a:latin typeface="+mn-ea"/>
                <a:cs typeface="Meiryo UI" pitchFamily="50" charset="-128"/>
              </a:rPr>
              <a:t>と</a:t>
            </a:r>
            <a:r>
              <a:rPr lang="ja-JP" altLang="en-US" dirty="0" smtClean="0">
                <a:solidFill>
                  <a:schemeClr val="tx1"/>
                </a:solidFill>
                <a:latin typeface="+mn-ea"/>
                <a:cs typeface="Meiryo UI" pitchFamily="50" charset="-128"/>
              </a:rPr>
              <a:t>呼ばれ、</a:t>
            </a:r>
            <a:endParaRPr lang="en-US" altLang="ja-JP" dirty="0" smtClean="0">
              <a:solidFill>
                <a:schemeClr val="tx1"/>
              </a:solidFill>
              <a:latin typeface="+mn-ea"/>
              <a:cs typeface="Meiryo UI" pitchFamily="50" charset="-128"/>
            </a:endParaRPr>
          </a:p>
          <a:p>
            <a:pPr fontAlgn="auto">
              <a:spcBef>
                <a:spcPts val="0"/>
              </a:spcBef>
              <a:spcAft>
                <a:spcPts val="0"/>
              </a:spcAft>
              <a:defRPr/>
            </a:pPr>
            <a:r>
              <a:rPr lang="ja-JP" altLang="en-US" dirty="0" smtClean="0">
                <a:solidFill>
                  <a:schemeClr val="tx1"/>
                </a:solidFill>
                <a:latin typeface="+mn-ea"/>
                <a:cs typeface="Meiryo UI" pitchFamily="50" charset="-128"/>
              </a:rPr>
              <a:t>大流行</a:t>
            </a:r>
            <a:endParaRPr lang="ja-JP" altLang="en-US" dirty="0">
              <a:latin typeface="+mn-ea"/>
              <a:cs typeface="Meiryo UI" pitchFamily="50" charset="-128"/>
            </a:endParaRPr>
          </a:p>
        </p:txBody>
      </p:sp>
      <p:cxnSp>
        <p:nvCxnSpPr>
          <p:cNvPr id="53" name="直線コネクタ 52"/>
          <p:cNvCxnSpPr/>
          <p:nvPr/>
        </p:nvCxnSpPr>
        <p:spPr>
          <a:xfrm>
            <a:off x="2231740" y="1044442"/>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5457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コンテンツ プレースホルダー 1"/>
          <p:cNvSpPr>
            <a:spLocks noGrp="1"/>
          </p:cNvSpPr>
          <p:nvPr>
            <p:ph idx="1"/>
          </p:nvPr>
        </p:nvSpPr>
        <p:spPr>
          <a:xfrm>
            <a:off x="322708" y="1844824"/>
            <a:ext cx="8713788" cy="4608512"/>
          </a:xfrm>
        </p:spPr>
        <p:txBody>
          <a:bodyPr>
            <a:normAutofit/>
          </a:bodyPr>
          <a:lstStyle/>
          <a:p>
            <a:pPr marL="0" indent="0">
              <a:buNone/>
            </a:pPr>
            <a:r>
              <a:rPr lang="ja-JP" altLang="en-US" sz="2800" dirty="0" smtClean="0">
                <a:latin typeface="+mn-ea"/>
                <a:cs typeface="Meiryo UI" pitchFamily="50" charset="-128"/>
              </a:rPr>
              <a:t>・目的・基本理念：</a:t>
            </a:r>
            <a:endParaRPr lang="en-US" altLang="ja-JP" sz="2800" dirty="0" smtClean="0">
              <a:latin typeface="+mn-ea"/>
              <a:cs typeface="Meiryo UI" pitchFamily="50" charset="-128"/>
            </a:endParaRPr>
          </a:p>
          <a:p>
            <a:pPr marL="0" indent="0">
              <a:buNone/>
            </a:pPr>
            <a:r>
              <a:rPr lang="ja-JP" altLang="en-US" sz="2800" dirty="0" smtClean="0">
                <a:latin typeface="+mn-ea"/>
                <a:cs typeface="Meiryo UI" pitchFamily="50" charset="-128"/>
              </a:rPr>
              <a:t>　　①感染症の発生の予防、まん延の防止</a:t>
            </a:r>
            <a:endParaRPr lang="en-US" altLang="ja-JP" sz="2800" dirty="0" smtClean="0">
              <a:latin typeface="+mn-ea"/>
              <a:cs typeface="Meiryo UI" pitchFamily="50" charset="-128"/>
            </a:endParaRPr>
          </a:p>
          <a:p>
            <a:pPr marL="0" indent="0">
              <a:buNone/>
            </a:pPr>
            <a:r>
              <a:rPr lang="ja-JP" altLang="en-US" sz="2800" dirty="0" smtClean="0">
                <a:latin typeface="+mn-ea"/>
                <a:cs typeface="Meiryo UI" pitchFamily="50" charset="-128"/>
              </a:rPr>
              <a:t>　　②感染症への迅速な対応</a:t>
            </a:r>
            <a:endParaRPr lang="en-US" altLang="ja-JP" sz="2800" dirty="0" smtClean="0">
              <a:latin typeface="+mn-ea"/>
              <a:cs typeface="Meiryo UI" pitchFamily="50" charset="-128"/>
            </a:endParaRPr>
          </a:p>
          <a:p>
            <a:pPr marL="0" indent="0">
              <a:buNone/>
            </a:pPr>
            <a:r>
              <a:rPr lang="ja-JP" altLang="en-US" sz="2800" dirty="0" smtClean="0">
                <a:latin typeface="+mn-ea"/>
                <a:cs typeface="Meiryo UI" pitchFamily="50" charset="-128"/>
              </a:rPr>
              <a:t>　　③感染患者等の人権尊重</a:t>
            </a:r>
            <a:endParaRPr lang="en-US" altLang="ja-JP" sz="2800" dirty="0" smtClean="0">
              <a:latin typeface="+mn-ea"/>
              <a:cs typeface="Meiryo UI" pitchFamily="50" charset="-128"/>
            </a:endParaRPr>
          </a:p>
          <a:p>
            <a:pPr marL="0" indent="0">
              <a:buNone/>
            </a:pPr>
            <a:r>
              <a:rPr lang="ja-JP" altLang="en-US" sz="2800" dirty="0" smtClean="0">
                <a:latin typeface="+mn-ea"/>
                <a:cs typeface="Meiryo UI" pitchFamily="50" charset="-128"/>
              </a:rPr>
              <a:t>　　④国際的動向を踏まえた対応</a:t>
            </a:r>
            <a:endParaRPr lang="en-US" altLang="ja-JP" sz="2800" dirty="0" smtClean="0">
              <a:latin typeface="+mn-ea"/>
              <a:cs typeface="Meiryo UI" pitchFamily="50" charset="-128"/>
            </a:endParaRPr>
          </a:p>
          <a:p>
            <a:pPr marL="0" indent="0">
              <a:buNone/>
            </a:pPr>
            <a:endParaRPr lang="en-US" altLang="ja-JP" sz="2800" dirty="0" smtClean="0">
              <a:latin typeface="+mn-ea"/>
              <a:cs typeface="Meiryo UI" pitchFamily="50" charset="-128"/>
            </a:endParaRPr>
          </a:p>
          <a:p>
            <a:pPr marL="0" indent="0">
              <a:buNone/>
            </a:pPr>
            <a:r>
              <a:rPr lang="ja-JP" altLang="en-US" sz="2800" dirty="0" smtClean="0">
                <a:latin typeface="+mn-ea"/>
                <a:cs typeface="Meiryo UI" pitchFamily="50" charset="-128"/>
              </a:rPr>
              <a:t>・可能な措置：それぞれの感染症が社会に与える影響に　　基づいて分類され、講じるべき措置が異なる（措置の例：隔離、入院措置、医師の届け出など）</a:t>
            </a:r>
          </a:p>
        </p:txBody>
      </p:sp>
      <p:sp>
        <p:nvSpPr>
          <p:cNvPr id="2" name="テキスト ボックス 1"/>
          <p:cNvSpPr txBox="1"/>
          <p:nvPr/>
        </p:nvSpPr>
        <p:spPr>
          <a:xfrm>
            <a:off x="10988" y="259775"/>
            <a:ext cx="9133012" cy="1585049"/>
          </a:xfrm>
          <a:prstGeom prst="rect">
            <a:avLst/>
          </a:prstGeom>
          <a:noFill/>
        </p:spPr>
        <p:txBody>
          <a:bodyPr wrap="square" rtlCol="0">
            <a:spAutoFit/>
          </a:bodyPr>
          <a:lstStyle/>
          <a:p>
            <a:pPr algn="ctr"/>
            <a:r>
              <a:rPr kumimoji="1" lang="ja-JP" altLang="en-US" sz="4000" b="1" dirty="0" smtClean="0">
                <a:latin typeface="+mn-ea"/>
                <a:cs typeface="Meiryo UI" pitchFamily="50" charset="-128"/>
              </a:rPr>
              <a:t>感染症法</a:t>
            </a:r>
            <a:endParaRPr kumimoji="1" lang="en-US" altLang="ja-JP" sz="4000" b="1" dirty="0" smtClean="0">
              <a:latin typeface="+mn-ea"/>
              <a:cs typeface="Meiryo UI" pitchFamily="50" charset="-128"/>
            </a:endParaRPr>
          </a:p>
          <a:p>
            <a:pPr algn="ctr"/>
            <a:r>
              <a:rPr lang="ja-JP" altLang="en-US" sz="2500" dirty="0" smtClean="0">
                <a:latin typeface="+mn-ea"/>
                <a:cs typeface="Meiryo UI" pitchFamily="50" charset="-128"/>
              </a:rPr>
              <a:t>（</a:t>
            </a:r>
            <a:r>
              <a:rPr lang="ja-JP" altLang="ja-JP" sz="2500" dirty="0">
                <a:latin typeface="+mn-ea"/>
                <a:cs typeface="Meiryo UI" pitchFamily="50" charset="-128"/>
              </a:rPr>
              <a:t>感染症の予防及び感染症の患者に対する医療に関する法律</a:t>
            </a:r>
            <a:r>
              <a:rPr lang="ja-JP" altLang="en-US" sz="2500" dirty="0">
                <a:latin typeface="+mn-ea"/>
                <a:cs typeface="Meiryo UI" pitchFamily="50" charset="-128"/>
              </a:rPr>
              <a:t>）</a:t>
            </a:r>
            <a:r>
              <a:rPr lang="en-US" altLang="ja-JP" sz="2400" b="1" dirty="0">
                <a:latin typeface="+mn-ea"/>
                <a:cs typeface="Meiryo UI" pitchFamily="50" charset="-128"/>
              </a:rPr>
              <a:t> </a:t>
            </a:r>
            <a:endParaRPr lang="ja-JP" altLang="ja-JP" sz="2400" b="1" dirty="0">
              <a:latin typeface="+mn-ea"/>
              <a:cs typeface="Meiryo UI" pitchFamily="50" charset="-128"/>
            </a:endParaRPr>
          </a:p>
          <a:p>
            <a:pPr algn="ctr"/>
            <a:endParaRPr kumimoji="1" lang="ja-JP" altLang="en-US" sz="3200" b="1" dirty="0">
              <a:latin typeface="+mn-ea"/>
              <a:cs typeface="Meiryo UI" pitchFamily="50" charset="-128"/>
            </a:endParaRPr>
          </a:p>
        </p:txBody>
      </p:sp>
      <p:cxnSp>
        <p:nvCxnSpPr>
          <p:cNvPr id="4" name="直線コネクタ 3"/>
          <p:cNvCxnSpPr/>
          <p:nvPr/>
        </p:nvCxnSpPr>
        <p:spPr>
          <a:xfrm>
            <a:off x="323528" y="1412776"/>
            <a:ext cx="84249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0922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956309453"/>
              </p:ext>
            </p:extLst>
          </p:nvPr>
        </p:nvGraphicFramePr>
        <p:xfrm>
          <a:off x="88595" y="222096"/>
          <a:ext cx="8928990" cy="6278880"/>
        </p:xfrm>
        <a:graphic>
          <a:graphicData uri="http://schemas.openxmlformats.org/drawingml/2006/table">
            <a:tbl>
              <a:tblPr firstRow="1" bandRow="1">
                <a:tableStyleId>{5C22544A-7EE6-4342-B048-85BDC9FD1C3A}</a:tableStyleId>
              </a:tblPr>
              <a:tblGrid>
                <a:gridCol w="1224136"/>
                <a:gridCol w="1327004"/>
                <a:gridCol w="1275570"/>
                <a:gridCol w="1304767"/>
                <a:gridCol w="1246373"/>
                <a:gridCol w="1275570"/>
                <a:gridCol w="1275570"/>
              </a:tblGrid>
              <a:tr h="936104">
                <a:tc>
                  <a:txBody>
                    <a:bodyPr/>
                    <a:lstStyle/>
                    <a:p>
                      <a:endParaRPr kumimoji="1" lang="ja-JP" altLang="en-US" sz="2000" dirty="0">
                        <a:latin typeface="+mn-ea"/>
                        <a:ea typeface="+mn-ea"/>
                      </a:endParaRPr>
                    </a:p>
                  </a:txBody>
                  <a:tcPr/>
                </a:tc>
                <a:tc>
                  <a:txBody>
                    <a:bodyPr/>
                    <a:lstStyle/>
                    <a:p>
                      <a:pPr algn="ctr"/>
                      <a:r>
                        <a:rPr kumimoji="1" lang="ja-JP" altLang="en-US" sz="2000" dirty="0" smtClean="0">
                          <a:latin typeface="+mn-ea"/>
                          <a:ea typeface="+mn-ea"/>
                        </a:rPr>
                        <a:t>一類</a:t>
                      </a:r>
                      <a:endParaRPr kumimoji="1" lang="en-US" altLang="ja-JP" sz="2000" dirty="0" smtClean="0">
                        <a:latin typeface="+mn-ea"/>
                        <a:ea typeface="+mn-ea"/>
                      </a:endParaRPr>
                    </a:p>
                    <a:p>
                      <a:pPr algn="ctr"/>
                      <a:r>
                        <a:rPr kumimoji="1" lang="ja-JP" altLang="en-US" sz="2000" dirty="0" smtClean="0">
                          <a:latin typeface="+mn-ea"/>
                          <a:ea typeface="+mn-ea"/>
                        </a:rPr>
                        <a:t>感染症</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二類</a:t>
                      </a:r>
                      <a:endParaRPr kumimoji="1" lang="en-US" altLang="ja-JP" sz="2000" dirty="0" smtClean="0">
                        <a:latin typeface="+mn-ea"/>
                        <a:ea typeface="+mn-ea"/>
                      </a:endParaRPr>
                    </a:p>
                    <a:p>
                      <a:pPr algn="ctr"/>
                      <a:r>
                        <a:rPr kumimoji="1" lang="ja-JP" altLang="en-US" sz="2000" dirty="0" smtClean="0">
                          <a:latin typeface="+mn-ea"/>
                          <a:ea typeface="+mn-ea"/>
                        </a:rPr>
                        <a:t>感染症</a:t>
                      </a:r>
                      <a:endParaRPr kumimoji="1" lang="ja-JP" altLang="en-US" sz="2000"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三類</a:t>
                      </a:r>
                      <a:endParaRPr kumimoji="1" lang="en-US" altLang="ja-JP" sz="20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感染症</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四類</a:t>
                      </a:r>
                      <a:endParaRPr kumimoji="1" lang="en-US" altLang="ja-JP" sz="20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感染症</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五類</a:t>
                      </a:r>
                      <a:endParaRPr kumimoji="1" lang="en-US" altLang="ja-JP" sz="20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感染症</a:t>
                      </a:r>
                    </a:p>
                  </a:txBody>
                  <a:tcPr anchor="ctr"/>
                </a:tc>
                <a:tc>
                  <a:txBody>
                    <a:bodyPr/>
                    <a:lstStyle/>
                    <a:p>
                      <a:pPr algn="l"/>
                      <a:r>
                        <a:rPr kumimoji="1" lang="ja-JP" altLang="en-US" sz="2000" b="1" dirty="0" smtClean="0">
                          <a:latin typeface="+mn-ea"/>
                          <a:ea typeface="+mn-ea"/>
                        </a:rPr>
                        <a:t>新型インフルエンザ等感染症</a:t>
                      </a:r>
                      <a:endParaRPr kumimoji="1" lang="ja-JP" altLang="en-US" sz="2000" b="1" dirty="0">
                        <a:latin typeface="+mn-ea"/>
                        <a:ea typeface="+mn-ea"/>
                      </a:endParaRPr>
                    </a:p>
                  </a:txBody>
                  <a:tcPr anchor="ctr"/>
                </a:tc>
              </a:tr>
              <a:tr h="472969">
                <a:tc>
                  <a:txBody>
                    <a:bodyPr/>
                    <a:lstStyle/>
                    <a:p>
                      <a:pPr algn="ctr"/>
                      <a:r>
                        <a:rPr kumimoji="1" lang="ja-JP" altLang="en-US" sz="2000" dirty="0" smtClean="0">
                          <a:latin typeface="+mn-ea"/>
                          <a:ea typeface="+mn-ea"/>
                        </a:rPr>
                        <a:t>規定されている疾病名</a:t>
                      </a:r>
                      <a:endParaRPr kumimoji="1" lang="ja-JP" altLang="en-US" sz="2000" dirty="0">
                        <a:latin typeface="+mn-ea"/>
                        <a:ea typeface="+mn-ea"/>
                      </a:endParaRPr>
                    </a:p>
                  </a:txBody>
                  <a:tcPr anchor="ctr"/>
                </a:tc>
                <a:tc>
                  <a:txBody>
                    <a:bodyPr/>
                    <a:lstStyle/>
                    <a:p>
                      <a:r>
                        <a:rPr kumimoji="1" lang="ja-JP" altLang="en-US" sz="2000" dirty="0" smtClean="0">
                          <a:latin typeface="+mn-ea"/>
                          <a:ea typeface="+mn-ea"/>
                        </a:rPr>
                        <a:t>エボラ出血熱</a:t>
                      </a:r>
                      <a:endParaRPr kumimoji="1" lang="en-US" altLang="ja-JP" sz="2000" dirty="0" smtClean="0">
                        <a:latin typeface="+mn-ea"/>
                        <a:ea typeface="+mn-ea"/>
                      </a:endParaRPr>
                    </a:p>
                    <a:p>
                      <a:r>
                        <a:rPr kumimoji="1" lang="ja-JP" altLang="en-US" sz="2000" dirty="0" smtClean="0">
                          <a:latin typeface="+mn-ea"/>
                          <a:ea typeface="+mn-ea"/>
                        </a:rPr>
                        <a:t>ペスト</a:t>
                      </a:r>
                      <a:endParaRPr kumimoji="1" lang="en-US" altLang="ja-JP" sz="2000" dirty="0" smtClean="0">
                        <a:latin typeface="+mn-ea"/>
                        <a:ea typeface="+mn-ea"/>
                      </a:endParaRPr>
                    </a:p>
                    <a:p>
                      <a:r>
                        <a:rPr kumimoji="1" lang="ja-JP" altLang="en-US" sz="2000" dirty="0" smtClean="0">
                          <a:latin typeface="+mn-ea"/>
                          <a:ea typeface="+mn-ea"/>
                        </a:rPr>
                        <a:t>ラッサ熱等</a:t>
                      </a:r>
                      <a:endParaRPr kumimoji="1" lang="ja-JP" altLang="en-US" sz="2000" dirty="0">
                        <a:latin typeface="+mn-ea"/>
                        <a:ea typeface="+mn-ea"/>
                      </a:endParaRPr>
                    </a:p>
                  </a:txBody>
                  <a:tcPr anchor="ctr"/>
                </a:tc>
                <a:tc>
                  <a:txBody>
                    <a:bodyPr/>
                    <a:lstStyle/>
                    <a:p>
                      <a:r>
                        <a:rPr kumimoji="1" lang="ja-JP" altLang="en-US" sz="2000" dirty="0" smtClean="0">
                          <a:latin typeface="+mn-ea"/>
                          <a:ea typeface="+mn-ea"/>
                        </a:rPr>
                        <a:t>結核</a:t>
                      </a:r>
                      <a:endParaRPr kumimoji="1" lang="en-US" altLang="ja-JP" sz="2000" dirty="0" smtClean="0">
                        <a:latin typeface="+mn-ea"/>
                        <a:ea typeface="+mn-ea"/>
                      </a:endParaRPr>
                    </a:p>
                    <a:p>
                      <a:r>
                        <a:rPr kumimoji="1" lang="en-US" altLang="ja-JP" sz="2000" dirty="0" smtClean="0">
                          <a:latin typeface="+mn-ea"/>
                          <a:ea typeface="+mn-ea"/>
                        </a:rPr>
                        <a:t>SARS</a:t>
                      </a:r>
                    </a:p>
                    <a:p>
                      <a:r>
                        <a:rPr kumimoji="1" lang="ja-JP" altLang="en-US" sz="2000" dirty="0" smtClean="0">
                          <a:latin typeface="+mn-ea"/>
                          <a:ea typeface="+mn-ea"/>
                        </a:rPr>
                        <a:t>鳥インフルエンザ（</a:t>
                      </a:r>
                      <a:r>
                        <a:rPr kumimoji="1" lang="en-US" altLang="ja-JP" sz="2000" dirty="0" smtClean="0">
                          <a:latin typeface="+mn-ea"/>
                          <a:ea typeface="+mn-ea"/>
                        </a:rPr>
                        <a:t>H5N1</a:t>
                      </a:r>
                      <a:r>
                        <a:rPr kumimoji="1" lang="ja-JP" altLang="en-US" sz="2000" dirty="0" smtClean="0">
                          <a:latin typeface="+mn-ea"/>
                          <a:ea typeface="+mn-ea"/>
                        </a:rPr>
                        <a:t>）等</a:t>
                      </a:r>
                      <a:endParaRPr kumimoji="1" lang="ja-JP" altLang="en-US" sz="2000" dirty="0">
                        <a:latin typeface="+mn-ea"/>
                        <a:ea typeface="+mn-ea"/>
                      </a:endParaRPr>
                    </a:p>
                  </a:txBody>
                  <a:tcPr anchor="ctr"/>
                </a:tc>
                <a:tc>
                  <a:txBody>
                    <a:bodyPr/>
                    <a:lstStyle/>
                    <a:p>
                      <a:r>
                        <a:rPr kumimoji="1" lang="ja-JP" altLang="en-US" sz="2000" dirty="0" smtClean="0">
                          <a:latin typeface="+mn-ea"/>
                          <a:ea typeface="+mn-ea"/>
                        </a:rPr>
                        <a:t>コレラ</a:t>
                      </a:r>
                      <a:endParaRPr kumimoji="1" lang="en-US" altLang="ja-JP" sz="2000" dirty="0" smtClean="0">
                        <a:latin typeface="+mn-ea"/>
                        <a:ea typeface="+mn-ea"/>
                      </a:endParaRPr>
                    </a:p>
                    <a:p>
                      <a:r>
                        <a:rPr kumimoji="1" lang="ja-JP" altLang="en-US" sz="2000" dirty="0" smtClean="0">
                          <a:latin typeface="+mn-ea"/>
                          <a:ea typeface="+mn-ea"/>
                        </a:rPr>
                        <a:t>細菌性赤痢</a:t>
                      </a:r>
                      <a:endParaRPr kumimoji="1" lang="en-US" altLang="ja-JP" sz="2000" dirty="0" smtClean="0">
                        <a:latin typeface="+mn-ea"/>
                        <a:ea typeface="+mn-ea"/>
                      </a:endParaRPr>
                    </a:p>
                    <a:p>
                      <a:r>
                        <a:rPr kumimoji="1" lang="ja-JP" altLang="en-US" sz="2000" dirty="0" smtClean="0">
                          <a:latin typeface="+mn-ea"/>
                          <a:ea typeface="+mn-ea"/>
                        </a:rPr>
                        <a:t>腸チフス等</a:t>
                      </a:r>
                      <a:endParaRPr kumimoji="1" lang="ja-JP" altLang="en-US" sz="2000" dirty="0">
                        <a:latin typeface="+mn-ea"/>
                        <a:ea typeface="+mn-ea"/>
                      </a:endParaRPr>
                    </a:p>
                  </a:txBody>
                  <a:tcPr anchor="ctr"/>
                </a:tc>
                <a:tc>
                  <a:txBody>
                    <a:bodyPr/>
                    <a:lstStyle/>
                    <a:p>
                      <a:r>
                        <a:rPr kumimoji="1" lang="ja-JP" altLang="en-US" sz="2000" dirty="0" smtClean="0">
                          <a:latin typeface="+mn-ea"/>
                          <a:ea typeface="+mn-ea"/>
                        </a:rPr>
                        <a:t>黄熱</a:t>
                      </a:r>
                      <a:endParaRPr kumimoji="1" lang="en-US" altLang="ja-JP" sz="2000" dirty="0" smtClean="0">
                        <a:latin typeface="+mn-ea"/>
                        <a:ea typeface="+mn-ea"/>
                      </a:endParaRPr>
                    </a:p>
                    <a:p>
                      <a:r>
                        <a:rPr kumimoji="1" lang="ja-JP" altLang="en-US" sz="2000" dirty="0" smtClean="0">
                          <a:latin typeface="+mn-ea"/>
                          <a:ea typeface="+mn-ea"/>
                        </a:rPr>
                        <a:t>狂犬病</a:t>
                      </a:r>
                      <a:endParaRPr kumimoji="1" lang="en-US" altLang="ja-JP" sz="2000" dirty="0" smtClean="0">
                        <a:latin typeface="+mn-ea"/>
                        <a:ea typeface="+mn-ea"/>
                      </a:endParaRPr>
                    </a:p>
                    <a:p>
                      <a:r>
                        <a:rPr kumimoji="1" lang="ja-JP" altLang="en-US" sz="2000" dirty="0" smtClean="0">
                          <a:latin typeface="+mn-ea"/>
                          <a:ea typeface="+mn-ea"/>
                        </a:rPr>
                        <a:t>マラリア　等</a:t>
                      </a:r>
                      <a:endParaRPr kumimoji="1" lang="ja-JP" altLang="en-US" sz="2000" dirty="0">
                        <a:latin typeface="+mn-ea"/>
                        <a:ea typeface="+mn-ea"/>
                      </a:endParaRPr>
                    </a:p>
                  </a:txBody>
                  <a:tcPr anchor="ctr"/>
                </a:tc>
                <a:tc>
                  <a:txBody>
                    <a:bodyPr/>
                    <a:lstStyle/>
                    <a:p>
                      <a:r>
                        <a:rPr kumimoji="1" lang="ja-JP" altLang="en-US" sz="2000" dirty="0" smtClean="0">
                          <a:latin typeface="+mn-ea"/>
                          <a:ea typeface="+mn-ea"/>
                        </a:rPr>
                        <a:t>インフルエンザ</a:t>
                      </a:r>
                      <a:endParaRPr kumimoji="1" lang="en-US" altLang="ja-JP" sz="2000" dirty="0" smtClean="0">
                        <a:latin typeface="+mn-ea"/>
                        <a:ea typeface="+mn-ea"/>
                      </a:endParaRPr>
                    </a:p>
                    <a:p>
                      <a:r>
                        <a:rPr kumimoji="1" lang="ja-JP" altLang="en-US" sz="2000" dirty="0" smtClean="0">
                          <a:latin typeface="+mn-ea"/>
                          <a:ea typeface="+mn-ea"/>
                        </a:rPr>
                        <a:t>性器クラミジア</a:t>
                      </a:r>
                      <a:endParaRPr kumimoji="1" lang="en-US" altLang="ja-JP" sz="2000" dirty="0" smtClean="0">
                        <a:latin typeface="+mn-ea"/>
                        <a:ea typeface="+mn-ea"/>
                      </a:endParaRPr>
                    </a:p>
                    <a:p>
                      <a:r>
                        <a:rPr kumimoji="1" lang="ja-JP" altLang="en-US" sz="2000" dirty="0" smtClean="0">
                          <a:latin typeface="+mn-ea"/>
                          <a:ea typeface="+mn-ea"/>
                        </a:rPr>
                        <a:t>梅毒　等　</a:t>
                      </a:r>
                      <a:endParaRPr kumimoji="1" lang="ja-JP" altLang="en-US" sz="2000" dirty="0">
                        <a:latin typeface="+mn-ea"/>
                        <a:ea typeface="+mn-ea"/>
                      </a:endParaRPr>
                    </a:p>
                  </a:txBody>
                  <a:tcPr anchor="ctr"/>
                </a:tc>
                <a:tc>
                  <a:txBody>
                    <a:bodyPr/>
                    <a:lstStyle/>
                    <a:p>
                      <a:r>
                        <a:rPr kumimoji="1" lang="ja-JP" altLang="en-US" sz="2000" b="1" dirty="0" smtClean="0">
                          <a:latin typeface="+mn-ea"/>
                          <a:ea typeface="+mn-ea"/>
                        </a:rPr>
                        <a:t>新型インフルエンザ</a:t>
                      </a:r>
                      <a:endParaRPr kumimoji="1" lang="en-US" altLang="ja-JP" sz="2000" b="1" dirty="0" smtClean="0">
                        <a:latin typeface="+mn-ea"/>
                        <a:ea typeface="+mn-ea"/>
                      </a:endParaRPr>
                    </a:p>
                    <a:p>
                      <a:r>
                        <a:rPr kumimoji="1" lang="ja-JP" altLang="en-US" sz="2000" b="1" dirty="0" smtClean="0">
                          <a:latin typeface="+mn-ea"/>
                          <a:ea typeface="+mn-ea"/>
                        </a:rPr>
                        <a:t>再興型インフルエンザ</a:t>
                      </a:r>
                      <a:endParaRPr kumimoji="1" lang="ja-JP" altLang="en-US" sz="2000" b="1" dirty="0">
                        <a:latin typeface="+mn-ea"/>
                        <a:ea typeface="+mn-ea"/>
                      </a:endParaRPr>
                    </a:p>
                  </a:txBody>
                  <a:tcPr anchor="ctr"/>
                </a:tc>
              </a:tr>
              <a:tr h="635848">
                <a:tc>
                  <a:txBody>
                    <a:bodyPr/>
                    <a:lstStyle/>
                    <a:p>
                      <a:r>
                        <a:rPr kumimoji="1" lang="ja-JP" altLang="en-US" sz="2000" dirty="0" smtClean="0">
                          <a:latin typeface="+mn-ea"/>
                          <a:ea typeface="+mn-ea"/>
                        </a:rPr>
                        <a:t>隔離</a:t>
                      </a:r>
                      <a:endParaRPr kumimoji="1" lang="en-US" altLang="ja-JP" sz="2000" dirty="0" smtClean="0">
                        <a:latin typeface="+mn-ea"/>
                        <a:ea typeface="+mn-ea"/>
                      </a:endParaRPr>
                    </a:p>
                    <a:p>
                      <a:r>
                        <a:rPr kumimoji="1" lang="en-US" altLang="ja-JP" sz="2000" dirty="0" smtClean="0">
                          <a:latin typeface="+mn-ea"/>
                          <a:ea typeface="+mn-ea"/>
                        </a:rPr>
                        <a:t>【</a:t>
                      </a:r>
                      <a:r>
                        <a:rPr kumimoji="1" lang="ja-JP" altLang="en-US" sz="2000" dirty="0" smtClean="0">
                          <a:latin typeface="+mn-ea"/>
                          <a:ea typeface="+mn-ea"/>
                        </a:rPr>
                        <a:t>検疫</a:t>
                      </a: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ja-JP" altLang="en-US" sz="2000" b="1" dirty="0" smtClean="0">
                          <a:latin typeface="+mn-ea"/>
                          <a:ea typeface="+mn-ea"/>
                        </a:rPr>
                        <a:t>○</a:t>
                      </a:r>
                      <a:endParaRPr kumimoji="1" lang="ja-JP" altLang="en-US" sz="2000" b="1" dirty="0">
                        <a:latin typeface="+mn-ea"/>
                        <a:ea typeface="+mn-ea"/>
                      </a:endParaRPr>
                    </a:p>
                  </a:txBody>
                  <a:tcPr anchor="ctr"/>
                </a:tc>
              </a:tr>
              <a:tr h="5949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停留</a:t>
                      </a:r>
                      <a:endParaRPr kumimoji="1" lang="en-US" altLang="ja-JP" sz="2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latin typeface="+mn-ea"/>
                          <a:ea typeface="+mn-ea"/>
                        </a:rPr>
                        <a:t>【</a:t>
                      </a:r>
                      <a:r>
                        <a:rPr kumimoji="1" lang="ja-JP" altLang="en-US" sz="2000" dirty="0" smtClean="0">
                          <a:latin typeface="+mn-ea"/>
                          <a:ea typeface="+mn-ea"/>
                        </a:rPr>
                        <a:t>検疫</a:t>
                      </a:r>
                      <a:r>
                        <a:rPr kumimoji="1" lang="en-US" altLang="ja-JP" sz="2000" dirty="0" smtClean="0">
                          <a:latin typeface="+mn-ea"/>
                          <a:ea typeface="+mn-ea"/>
                        </a:rPr>
                        <a:t>】</a:t>
                      </a:r>
                      <a:endParaRPr kumimoji="1" lang="ja-JP" altLang="en-US" sz="2000" dirty="0" smtClean="0">
                        <a:latin typeface="+mn-ea"/>
                        <a:ea typeface="+mn-ea"/>
                      </a:endParaRPr>
                    </a:p>
                  </a:txBody>
                  <a:tcPr anchor="ctr"/>
                </a:tc>
                <a:tc>
                  <a:txBody>
                    <a:bodyPr/>
                    <a:lstStyle/>
                    <a:p>
                      <a:pPr algn="ctr"/>
                      <a:r>
                        <a:rPr kumimoji="1" lang="ja-JP" altLang="en-US"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ja-JP" altLang="en-US" sz="2000" b="1" dirty="0" smtClean="0">
                          <a:latin typeface="+mn-ea"/>
                          <a:ea typeface="+mn-ea"/>
                        </a:rPr>
                        <a:t>○</a:t>
                      </a:r>
                      <a:endParaRPr kumimoji="1" lang="ja-JP" altLang="en-US" sz="2000" b="1" dirty="0">
                        <a:latin typeface="+mn-ea"/>
                        <a:ea typeface="+mn-ea"/>
                      </a:endParaRPr>
                    </a:p>
                  </a:txBody>
                  <a:tcPr anchor="ctr"/>
                </a:tc>
              </a:tr>
              <a:tr h="472969">
                <a:tc>
                  <a:txBody>
                    <a:bodyPr/>
                    <a:lstStyle/>
                    <a:p>
                      <a:r>
                        <a:rPr kumimoji="1" lang="ja-JP" altLang="en-US" sz="2000" dirty="0" smtClean="0">
                          <a:latin typeface="+mn-ea"/>
                          <a:ea typeface="+mn-ea"/>
                        </a:rPr>
                        <a:t>入院の勧告・措置</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en-US" altLang="ja-JP" sz="2000" dirty="0" smtClean="0">
                          <a:latin typeface="+mn-ea"/>
                          <a:ea typeface="+mn-ea"/>
                        </a:rPr>
                        <a:t>×</a:t>
                      </a:r>
                      <a:endParaRPr kumimoji="1" lang="ja-JP" altLang="en-US" sz="2000" dirty="0">
                        <a:latin typeface="+mn-ea"/>
                        <a:ea typeface="+mn-ea"/>
                      </a:endParaRPr>
                    </a:p>
                  </a:txBody>
                  <a:tcPr anchor="ctr"/>
                </a:tc>
                <a:tc>
                  <a:txBody>
                    <a:bodyPr/>
                    <a:lstStyle/>
                    <a:p>
                      <a:pPr algn="ctr"/>
                      <a:r>
                        <a:rPr kumimoji="1" lang="ja-JP" altLang="en-US" sz="2000" b="1" dirty="0" smtClean="0">
                          <a:latin typeface="+mn-ea"/>
                          <a:ea typeface="+mn-ea"/>
                        </a:rPr>
                        <a:t>○</a:t>
                      </a:r>
                      <a:endParaRPr kumimoji="1" lang="ja-JP" altLang="en-US" sz="2000" b="1" dirty="0">
                        <a:latin typeface="+mn-ea"/>
                        <a:ea typeface="+mn-ea"/>
                      </a:endParaRPr>
                    </a:p>
                  </a:txBody>
                  <a:tcPr anchor="ctr"/>
                </a:tc>
              </a:tr>
              <a:tr h="6478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医師の</a:t>
                      </a:r>
                      <a:endParaRPr kumimoji="1" lang="en-US" altLang="ja-JP" sz="2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届出</a:t>
                      </a:r>
                    </a:p>
                  </a:txBody>
                  <a:tcPr anchor="ctr"/>
                </a:tc>
                <a:tc>
                  <a:txBody>
                    <a:bodyPr/>
                    <a:lstStyle/>
                    <a:p>
                      <a:pPr algn="ctr"/>
                      <a:r>
                        <a:rPr kumimoji="1" lang="ja-JP" altLang="en-US" sz="2000" dirty="0" smtClean="0">
                          <a:latin typeface="+mn-ea"/>
                          <a:ea typeface="+mn-ea"/>
                        </a:rPr>
                        <a:t>○</a:t>
                      </a:r>
                      <a:endParaRPr kumimoji="1" lang="en-US" altLang="ja-JP" sz="2000" dirty="0" smtClean="0">
                        <a:latin typeface="+mn-ea"/>
                        <a:ea typeface="+mn-ea"/>
                      </a:endParaRPr>
                    </a:p>
                    <a:p>
                      <a:pPr algn="ctr"/>
                      <a:r>
                        <a:rPr kumimoji="1" lang="ja-JP" altLang="en-US" sz="2000" dirty="0" smtClean="0">
                          <a:latin typeface="+mn-ea"/>
                          <a:ea typeface="+mn-ea"/>
                        </a:rPr>
                        <a:t>（直ちに）</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a:t>
                      </a:r>
                      <a:endParaRPr kumimoji="1" lang="en-US" altLang="ja-JP" sz="2000" dirty="0" smtClean="0">
                        <a:latin typeface="+mn-ea"/>
                        <a:ea typeface="+mn-ea"/>
                      </a:endParaRPr>
                    </a:p>
                    <a:p>
                      <a:pPr algn="ctr"/>
                      <a:r>
                        <a:rPr kumimoji="1" lang="ja-JP" altLang="en-US" sz="2000" dirty="0" smtClean="0">
                          <a:latin typeface="+mn-ea"/>
                          <a:ea typeface="+mn-ea"/>
                        </a:rPr>
                        <a:t>（直ちに）</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a:t>
                      </a:r>
                      <a:endParaRPr kumimoji="1" lang="en-US" altLang="ja-JP" sz="2000" dirty="0" smtClean="0">
                        <a:latin typeface="+mn-ea"/>
                        <a:ea typeface="+mn-ea"/>
                      </a:endParaRPr>
                    </a:p>
                    <a:p>
                      <a:pPr algn="ctr"/>
                      <a:r>
                        <a:rPr kumimoji="1" lang="ja-JP" altLang="en-US" sz="2000" dirty="0" smtClean="0">
                          <a:latin typeface="+mn-ea"/>
                          <a:ea typeface="+mn-ea"/>
                        </a:rPr>
                        <a:t>（直ちに）</a:t>
                      </a:r>
                      <a:endParaRPr kumimoji="1" lang="ja-JP" altLang="en-US" sz="2000" dirty="0">
                        <a:latin typeface="+mn-ea"/>
                        <a:ea typeface="+mn-ea"/>
                      </a:endParaRPr>
                    </a:p>
                  </a:txBody>
                  <a:tcPr anchor="ctr"/>
                </a:tc>
                <a:tc>
                  <a:txBody>
                    <a:bodyPr/>
                    <a:lstStyle/>
                    <a:p>
                      <a:pPr algn="ctr"/>
                      <a:r>
                        <a:rPr kumimoji="1" lang="ja-JP" altLang="en-US" sz="2000" dirty="0" smtClean="0">
                          <a:latin typeface="+mn-ea"/>
                          <a:ea typeface="+mn-ea"/>
                        </a:rPr>
                        <a:t>○</a:t>
                      </a:r>
                      <a:endParaRPr kumimoji="1" lang="en-US" altLang="ja-JP" sz="2000" dirty="0" smtClean="0">
                        <a:latin typeface="+mn-ea"/>
                        <a:ea typeface="+mn-ea"/>
                      </a:endParaRPr>
                    </a:p>
                    <a:p>
                      <a:pPr algn="ctr"/>
                      <a:r>
                        <a:rPr kumimoji="1" lang="ja-JP" altLang="en-US" sz="2000" dirty="0" smtClean="0">
                          <a:latin typeface="+mn-ea"/>
                          <a:ea typeface="+mn-ea"/>
                        </a:rPr>
                        <a:t>（直ちに）</a:t>
                      </a:r>
                      <a:endParaRPr kumimoji="1" lang="ja-JP" altLang="en-US" sz="2000" dirty="0">
                        <a:latin typeface="+mn-ea"/>
                        <a:ea typeface="+mn-ea"/>
                      </a:endParaRPr>
                    </a:p>
                  </a:txBody>
                  <a:tcPr anchor="ctr"/>
                </a:tc>
                <a:tc>
                  <a:txBody>
                    <a:bodyPr/>
                    <a:lstStyle/>
                    <a:p>
                      <a:pPr algn="ctr"/>
                      <a:r>
                        <a:rPr kumimoji="1" lang="ja-JP" altLang="en-US" sz="2000" dirty="0" smtClean="0">
                          <a:solidFill>
                            <a:schemeClr val="tx1"/>
                          </a:solidFill>
                          <a:latin typeface="+mn-ea"/>
                          <a:ea typeface="+mn-ea"/>
                        </a:rPr>
                        <a:t>○</a:t>
                      </a:r>
                      <a:r>
                        <a:rPr kumimoji="1" lang="ja-JP" altLang="en-US" sz="1800" dirty="0" smtClean="0">
                          <a:solidFill>
                            <a:schemeClr val="tx1"/>
                          </a:solidFill>
                          <a:latin typeface="+mn-ea"/>
                          <a:ea typeface="+mn-ea"/>
                        </a:rPr>
                        <a:t>（一部７日以内：麻疹など）</a:t>
                      </a:r>
                      <a:endParaRPr kumimoji="1" lang="ja-JP" altLang="en-US" sz="1800" dirty="0">
                        <a:solidFill>
                          <a:schemeClr val="tx1"/>
                        </a:solidFill>
                        <a:latin typeface="+mn-ea"/>
                        <a:ea typeface="+mn-ea"/>
                      </a:endParaRPr>
                    </a:p>
                  </a:txBody>
                  <a:tcPr anchor="ctr"/>
                </a:tc>
                <a:tc>
                  <a:txBody>
                    <a:bodyPr/>
                    <a:lstStyle/>
                    <a:p>
                      <a:pPr algn="ctr"/>
                      <a:r>
                        <a:rPr kumimoji="1" lang="ja-JP" altLang="en-US" sz="2000" b="1" dirty="0" smtClean="0">
                          <a:latin typeface="+mn-ea"/>
                          <a:ea typeface="+mn-ea"/>
                        </a:rPr>
                        <a:t>○</a:t>
                      </a:r>
                      <a:endParaRPr kumimoji="1" lang="en-US" altLang="ja-JP" sz="2000" b="1" dirty="0" smtClean="0">
                        <a:latin typeface="+mn-ea"/>
                        <a:ea typeface="+mn-ea"/>
                      </a:endParaRPr>
                    </a:p>
                    <a:p>
                      <a:pPr algn="ctr"/>
                      <a:r>
                        <a:rPr kumimoji="1" lang="ja-JP" altLang="en-US" sz="2000" b="1" dirty="0" smtClean="0">
                          <a:latin typeface="+mn-ea"/>
                          <a:ea typeface="+mn-ea"/>
                        </a:rPr>
                        <a:t>（直ちに）</a:t>
                      </a:r>
                      <a:endParaRPr kumimoji="1" lang="ja-JP" altLang="en-US" sz="2000" b="1" dirty="0">
                        <a:latin typeface="+mn-ea"/>
                        <a:ea typeface="+mn-ea"/>
                      </a:endParaRPr>
                    </a:p>
                  </a:txBody>
                  <a:tcPr anchor="ctr"/>
                </a:tc>
              </a:tr>
            </a:tbl>
          </a:graphicData>
        </a:graphic>
      </p:graphicFrame>
      <p:sp>
        <p:nvSpPr>
          <p:cNvPr id="3" name="テキスト ボックス 2"/>
          <p:cNvSpPr txBox="1"/>
          <p:nvPr/>
        </p:nvSpPr>
        <p:spPr>
          <a:xfrm>
            <a:off x="6411992" y="6516052"/>
            <a:ext cx="2728632" cy="369332"/>
          </a:xfrm>
          <a:prstGeom prst="rect">
            <a:avLst/>
          </a:prstGeom>
          <a:noFill/>
        </p:spPr>
        <p:txBody>
          <a:bodyPr wrap="none" rtlCol="0">
            <a:spAutoFit/>
          </a:bodyPr>
          <a:lstStyle/>
          <a:p>
            <a:r>
              <a:rPr kumimoji="1" lang="ja-JP" altLang="en-US" dirty="0" smtClean="0"/>
              <a:t>○：規定あり　</a:t>
            </a:r>
            <a:r>
              <a:rPr kumimoji="1" lang="en-US" altLang="ja-JP" dirty="0" smtClean="0"/>
              <a:t>×</a:t>
            </a:r>
            <a:r>
              <a:rPr lang="ja-JP" altLang="en-US" dirty="0" smtClean="0"/>
              <a:t>：規定なし</a:t>
            </a:r>
            <a:endParaRPr kumimoji="1" lang="ja-JP" altLang="en-US" dirty="0"/>
          </a:p>
        </p:txBody>
      </p:sp>
    </p:spTree>
    <p:extLst>
      <p:ext uri="{BB962C8B-B14F-4D97-AF65-F5344CB8AC3E}">
        <p14:creationId xmlns:p14="http://schemas.microsoft.com/office/powerpoint/2010/main" val="1719872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2955</TotalTime>
  <Words>948</Words>
  <Application>Microsoft Office PowerPoint</Application>
  <PresentationFormat>画面に合わせる (4:3)</PresentationFormat>
  <Paragraphs>311</Paragraphs>
  <Slides>13</Slides>
  <Notes>11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1) 入門編</vt:lpstr>
      <vt:lpstr>PowerPoint プレゼンテーション</vt:lpstr>
      <vt:lpstr>感染の原因となる病原体の代表例</vt:lpstr>
      <vt:lpstr>感染＝発病ではない</vt:lpstr>
      <vt:lpstr>感染経路</vt:lpstr>
      <vt:lpstr>輸入感染症とは</vt:lpstr>
      <vt:lpstr>PowerPoint プレゼンテーション</vt:lpstr>
      <vt:lpstr>PowerPoint プレゼンテーション</vt:lpstr>
      <vt:lpstr>PowerPoint プレゼンテーション</vt:lpstr>
      <vt:lpstr>新型インフルエンザ等対策特別措置法（特措法）</vt:lpstr>
      <vt:lpstr>PowerPoint プレゼンテーション</vt:lpstr>
      <vt:lpstr>新感染症とは（感染症法第6条第9項）</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都道府県・市町村向け 新型インフルエンザ等特措法に対応するための 医学的・公衆衛生学的な基礎的な講義資料</dc:title>
  <dc:creator>Misaki Yano</dc:creator>
  <cp:lastModifiedBy>kazu2</cp:lastModifiedBy>
  <cp:revision>492</cp:revision>
  <cp:lastPrinted>2013-01-08T01:18:28Z</cp:lastPrinted>
  <dcterms:created xsi:type="dcterms:W3CDTF">2012-10-19T00:47:19Z</dcterms:created>
  <dcterms:modified xsi:type="dcterms:W3CDTF">2013-02-25T07:18:08Z</dcterms:modified>
</cp:coreProperties>
</file>