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92" r:id="rId2"/>
    <p:sldId id="370" r:id="rId3"/>
    <p:sldId id="295" r:id="rId4"/>
    <p:sldId id="337" r:id="rId5"/>
    <p:sldId id="297" r:id="rId6"/>
    <p:sldId id="356" r:id="rId7"/>
    <p:sldId id="299" r:id="rId8"/>
    <p:sldId id="300" r:id="rId9"/>
    <p:sldId id="301" r:id="rId10"/>
    <p:sldId id="302" r:id="rId11"/>
    <p:sldId id="372" r:id="rId12"/>
    <p:sldId id="303" r:id="rId13"/>
  </p:sldIdLst>
  <p:sldSz cx="9144000" cy="6858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oji" initials="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211" autoAdjust="0"/>
  </p:normalViewPr>
  <p:slideViewPr>
    <p:cSldViewPr>
      <p:cViewPr>
        <p:scale>
          <a:sx n="90" d="100"/>
          <a:sy n="90" d="100"/>
        </p:scale>
        <p:origin x="-1234" y="14"/>
      </p:cViewPr>
      <p:guideLst>
        <p:guide orient="horz" pos="2160"/>
        <p:guide pos="2880"/>
      </p:guideLst>
    </p:cSldViewPr>
  </p:slideViewPr>
  <p:notesTextViewPr>
    <p:cViewPr>
      <p:scale>
        <a:sx n="1" d="1"/>
        <a:sy n="1" d="1"/>
      </p:scale>
      <p:origin x="0" y="0"/>
    </p:cViewPr>
  </p:notesTextViewPr>
  <p:sorterViewPr>
    <p:cViewPr>
      <p:scale>
        <a:sx n="70" d="100"/>
        <a:sy n="70" d="100"/>
      </p:scale>
      <p:origin x="0" y="302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4AA98EB2-F8B0-4181-B946-887658974E1A}" type="datetimeFigureOut">
              <a:rPr kumimoji="1" lang="ja-JP" altLang="en-US" smtClean="0"/>
              <a:t>2013/2/25</a:t>
            </a:fld>
            <a:endParaRPr kumimoji="1" lang="ja-JP" altLang="en-US"/>
          </a:p>
        </p:txBody>
      </p:sp>
      <p:sp>
        <p:nvSpPr>
          <p:cNvPr id="4" name="フッター プレースホルダー 3"/>
          <p:cNvSpPr>
            <a:spLocks noGrp="1"/>
          </p:cNvSpPr>
          <p:nvPr>
            <p:ph type="ftr" sz="quarter" idx="2"/>
          </p:nvPr>
        </p:nvSpPr>
        <p:spPr>
          <a:xfrm>
            <a:off x="0" y="9374188"/>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4188"/>
            <a:ext cx="2919412" cy="493712"/>
          </a:xfrm>
          <a:prstGeom prst="rect">
            <a:avLst/>
          </a:prstGeom>
        </p:spPr>
        <p:txBody>
          <a:bodyPr vert="horz" lIns="91440" tIns="45720" rIns="91440" bIns="45720" rtlCol="0" anchor="b"/>
          <a:lstStyle>
            <a:lvl1pPr algn="r">
              <a:defRPr sz="1200"/>
            </a:lvl1pPr>
          </a:lstStyle>
          <a:p>
            <a:fld id="{3E0988C5-6706-451B-9F14-45A7F3C81E3A}" type="slidenum">
              <a:rPr kumimoji="1" lang="ja-JP" altLang="en-US" smtClean="0"/>
              <a:t>‹#›</a:t>
            </a:fld>
            <a:endParaRPr kumimoji="1" lang="ja-JP" altLang="en-US"/>
          </a:p>
        </p:txBody>
      </p:sp>
    </p:spTree>
    <p:extLst>
      <p:ext uri="{BB962C8B-B14F-4D97-AF65-F5344CB8AC3E}">
        <p14:creationId xmlns:p14="http://schemas.microsoft.com/office/powerpoint/2010/main" val="799661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474"/>
          </a:xfrm>
          <a:prstGeom prst="rect">
            <a:avLst/>
          </a:prstGeom>
        </p:spPr>
        <p:txBody>
          <a:bodyPr vert="horz" lIns="91440" tIns="45720" rIns="91440" bIns="45720" rtlCol="0"/>
          <a:lstStyle>
            <a:lvl1pPr algn="r">
              <a:defRPr sz="1200"/>
            </a:lvl1pPr>
          </a:lstStyle>
          <a:p>
            <a:fld id="{44F52206-B872-46FB-8F80-26F62E381E64}" type="datetimeFigureOut">
              <a:rPr kumimoji="1" lang="ja-JP" altLang="en-US" smtClean="0"/>
              <a:pPr/>
              <a:t>2013/2/25</a:t>
            </a:fld>
            <a:endParaRPr kumimoji="1" lang="ja-JP" altLang="en-US"/>
          </a:p>
        </p:txBody>
      </p:sp>
      <p:sp>
        <p:nvSpPr>
          <p:cNvPr id="4" name="スライド イメージ プレースホルダー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8007"/>
            <a:ext cx="5388610" cy="444127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4301"/>
            <a:ext cx="2918831" cy="493474"/>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4301"/>
            <a:ext cx="2918831" cy="493474"/>
          </a:xfrm>
          <a:prstGeom prst="rect">
            <a:avLst/>
          </a:prstGeom>
        </p:spPr>
        <p:txBody>
          <a:bodyPr vert="horz" lIns="91440" tIns="45720" rIns="91440" bIns="45720" rtlCol="0" anchor="b"/>
          <a:lstStyle>
            <a:lvl1pPr algn="r">
              <a:defRPr sz="1200"/>
            </a:lvl1pPr>
          </a:lstStyle>
          <a:p>
            <a:fld id="{DC7485EB-C22A-4306-B67E-9BF293933E0E}" type="slidenum">
              <a:rPr kumimoji="1" lang="ja-JP" altLang="en-US" smtClean="0"/>
              <a:pPr/>
              <a:t>‹#›</a:t>
            </a:fld>
            <a:endParaRPr kumimoji="1" lang="ja-JP" altLang="en-US"/>
          </a:p>
        </p:txBody>
      </p:sp>
    </p:spTree>
    <p:extLst>
      <p:ext uri="{BB962C8B-B14F-4D97-AF65-F5344CB8AC3E}">
        <p14:creationId xmlns:p14="http://schemas.microsoft.com/office/powerpoint/2010/main" val="30793841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ノート プレースホルダ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smtClean="0"/>
          </a:p>
        </p:txBody>
      </p:sp>
      <p:sp>
        <p:nvSpPr>
          <p:cNvPr id="15364" name="スライド番号プレースホルダ 3"/>
          <p:cNvSpPr txBox="1">
            <a:spLocks noGrp="1"/>
          </p:cNvSpPr>
          <p:nvPr/>
        </p:nvSpPr>
        <p:spPr bwMode="auto">
          <a:xfrm>
            <a:off x="3816733" y="9375018"/>
            <a:ext cx="2917525" cy="492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098" tIns="44048" rIns="88098" bIns="44048" anchor="b"/>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r" eaLnBrk="1" hangingPunct="1"/>
            <a:fld id="{FD81A916-B6F9-4752-8A89-0A8E39F08F25}" type="slidenum">
              <a:rPr lang="ja-JP" altLang="en-US" sz="1200">
                <a:latin typeface="Calibri" pitchFamily="34" charset="0"/>
              </a:rPr>
              <a:pPr algn="r" eaLnBrk="1" hangingPunct="1"/>
              <a:t>1</a:t>
            </a:fld>
            <a:endParaRPr lang="en-US" altLang="ja-JP" sz="120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ノート プレースホルダ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dirty="0" smtClean="0"/>
          </a:p>
        </p:txBody>
      </p:sp>
      <p:sp>
        <p:nvSpPr>
          <p:cNvPr id="143364" name="スライド番号プレースホルダ 3"/>
          <p:cNvSpPr>
            <a:spLocks noGrp="1"/>
          </p:cNvSpPr>
          <p:nvPr>
            <p:ph type="sldNum" sz="quarter" idx="5"/>
          </p:nvPr>
        </p:nvSpPr>
        <p:spPr>
          <a:ln>
            <a:miter lim="800000"/>
            <a:headEnd/>
            <a:tailEnd/>
          </a:ln>
        </p:spPr>
        <p:txBody>
          <a:bodyPr/>
          <a:lstStyle/>
          <a:p>
            <a:pPr fontAlgn="base">
              <a:spcBef>
                <a:spcPct val="0"/>
              </a:spcBef>
              <a:spcAft>
                <a:spcPct val="0"/>
              </a:spcAft>
              <a:defRPr/>
            </a:pPr>
            <a:fld id="{9ADCB2DC-CBF9-4727-B6A0-CF04B8072EE2}" type="slidenum">
              <a:rPr lang="ja-JP" altLang="en-US" smtClean="0"/>
              <a:pPr fontAlgn="base">
                <a:spcBef>
                  <a:spcPct val="0"/>
                </a:spcBef>
                <a:spcAft>
                  <a:spcPct val="0"/>
                </a:spcAft>
                <a:defRPr/>
              </a:pPr>
              <a:t>2</a:t>
            </a:fld>
            <a:endParaRPr lang="en-US" altLang="ja-JP"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ノート プレースホルダ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smtClean="0"/>
              <a:t>http://www.mext.go.jp/b_menu/hakusho/nc/1319523.htm</a:t>
            </a:r>
            <a:endParaRPr lang="ja-JP" altLang="en-US" dirty="0" smtClean="0"/>
          </a:p>
        </p:txBody>
      </p:sp>
      <p:sp>
        <p:nvSpPr>
          <p:cNvPr id="135172" name="スライド番号プレースホルダ 3"/>
          <p:cNvSpPr>
            <a:spLocks noGrp="1"/>
          </p:cNvSpPr>
          <p:nvPr>
            <p:ph type="sldNum" sz="quarter" idx="5"/>
          </p:nvPr>
        </p:nvSpPr>
        <p:spPr>
          <a:ln>
            <a:miter lim="800000"/>
            <a:headEnd/>
            <a:tailEnd/>
          </a:ln>
        </p:spPr>
        <p:txBody>
          <a:bodyPr/>
          <a:lstStyle/>
          <a:p>
            <a:pPr fontAlgn="base">
              <a:spcBef>
                <a:spcPct val="0"/>
              </a:spcBef>
              <a:spcAft>
                <a:spcPct val="0"/>
              </a:spcAft>
              <a:defRPr/>
            </a:pPr>
            <a:fld id="{45F83091-0529-4F06-AFFD-4A1363D5B570}" type="slidenum">
              <a:rPr lang="ja-JP" altLang="en-US" smtClean="0"/>
              <a:pPr fontAlgn="base">
                <a:spcBef>
                  <a:spcPct val="0"/>
                </a:spcBef>
                <a:spcAft>
                  <a:spcPct val="0"/>
                </a:spcAft>
                <a:defRPr/>
              </a:pPr>
              <a:t>3</a:t>
            </a:fld>
            <a:endParaRPr lang="en-US"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感染症制御大分ネットワーク（ＩＣＯＮ）</a:t>
            </a:r>
            <a:r>
              <a:rPr kumimoji="1" lang="ja-JP" altLang="en-US" dirty="0" smtClean="0"/>
              <a:t>に使用許可をいただきました。</a:t>
            </a:r>
            <a:endParaRPr kumimoji="1" lang="ja-JP" altLang="en-US" dirty="0"/>
          </a:p>
        </p:txBody>
      </p:sp>
      <p:sp>
        <p:nvSpPr>
          <p:cNvPr id="4" name="スライド番号プレースホルダー 3"/>
          <p:cNvSpPr>
            <a:spLocks noGrp="1"/>
          </p:cNvSpPr>
          <p:nvPr>
            <p:ph type="sldNum" sz="quarter" idx="10"/>
          </p:nvPr>
        </p:nvSpPr>
        <p:spPr/>
        <p:txBody>
          <a:bodyPr/>
          <a:lstStyle/>
          <a:p>
            <a:fld id="{DC7485EB-C22A-4306-B67E-9BF293933E0E}" type="slidenum">
              <a:rPr kumimoji="1" lang="ja-JP" altLang="en-US" smtClean="0"/>
              <a:pPr/>
              <a:t>4</a:t>
            </a:fld>
            <a:endParaRPr kumimoji="1" lang="ja-JP" altLang="en-US"/>
          </a:p>
        </p:txBody>
      </p:sp>
    </p:spTree>
    <p:extLst>
      <p:ext uri="{BB962C8B-B14F-4D97-AF65-F5344CB8AC3E}">
        <p14:creationId xmlns:p14="http://schemas.microsoft.com/office/powerpoint/2010/main" val="1723510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ln>
            <a:miter lim="800000"/>
            <a:headEnd/>
            <a:tailEnd/>
          </a:ln>
        </p:spPr>
        <p:txBody>
          <a:bodyPr/>
          <a:lstStyle/>
          <a:p>
            <a:pPr fontAlgn="base">
              <a:spcBef>
                <a:spcPct val="0"/>
              </a:spcBef>
              <a:spcAft>
                <a:spcPct val="0"/>
              </a:spcAft>
              <a:defRPr/>
            </a:pPr>
            <a:fld id="{34CEE86E-DD2A-4CE8-ADA9-83ED6732B926}" type="slidenum">
              <a:rPr lang="ja-JP" altLang="en-US" smtClean="0"/>
              <a:pPr fontAlgn="base">
                <a:spcBef>
                  <a:spcPct val="0"/>
                </a:spcBef>
                <a:spcAft>
                  <a:spcPct val="0"/>
                </a:spcAft>
                <a:defRPr/>
              </a:pPr>
              <a:t>6</a:t>
            </a:fld>
            <a:endParaRPr lang="en-US" altLang="ja-JP" dirty="0" smtClean="0"/>
          </a:p>
        </p:txBody>
      </p:sp>
      <p:sp>
        <p:nvSpPr>
          <p:cNvPr id="204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ja-JP"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ノート プレースホルダ 2"/>
          <p:cNvSpPr>
            <a:spLocks noGrp="1"/>
          </p:cNvSpPr>
          <p:nvPr>
            <p:ph type="body" idx="1"/>
          </p:nvPr>
        </p:nvSpPr>
        <p:spPr/>
        <p:txBody>
          <a:bodyPr/>
          <a:lstStyle/>
          <a:p>
            <a:pPr eaLnBrk="1" hangingPunct="1">
              <a:spcBef>
                <a:spcPct val="0"/>
              </a:spcBef>
              <a:defRPr/>
            </a:pPr>
            <a:endParaRPr lang="ja-JP" altLang="en-US" dirty="0" smtClean="0"/>
          </a:p>
        </p:txBody>
      </p:sp>
      <p:sp>
        <p:nvSpPr>
          <p:cNvPr id="139268" name="スライド番号プレースホルダ 3"/>
          <p:cNvSpPr>
            <a:spLocks noGrp="1"/>
          </p:cNvSpPr>
          <p:nvPr>
            <p:ph type="sldNum" sz="quarter" idx="5"/>
          </p:nvPr>
        </p:nvSpPr>
        <p:spPr>
          <a:ln>
            <a:miter lim="800000"/>
            <a:headEnd/>
            <a:tailEnd/>
          </a:ln>
        </p:spPr>
        <p:txBody>
          <a:bodyPr/>
          <a:lstStyle/>
          <a:p>
            <a:pPr fontAlgn="base">
              <a:spcBef>
                <a:spcPct val="0"/>
              </a:spcBef>
              <a:spcAft>
                <a:spcPct val="0"/>
              </a:spcAft>
              <a:defRPr/>
            </a:pPr>
            <a:fld id="{7DF3B386-CB24-4FA8-839C-FC2E10F21F2D}" type="slidenum">
              <a:rPr lang="ja-JP" altLang="en-US" smtClean="0"/>
              <a:pPr fontAlgn="base">
                <a:spcBef>
                  <a:spcPct val="0"/>
                </a:spcBef>
                <a:spcAft>
                  <a:spcPct val="0"/>
                </a:spcAft>
                <a:defRPr/>
              </a:pPr>
              <a:t>7</a:t>
            </a:fld>
            <a:endParaRPr lang="en-US"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ノート プレースホルダ 2"/>
          <p:cNvSpPr>
            <a:spLocks noGrp="1"/>
          </p:cNvSpPr>
          <p:nvPr>
            <p:ph type="body" idx="1"/>
          </p:nvPr>
        </p:nvSpPr>
        <p:spPr/>
        <p:txBody>
          <a:bodyPr/>
          <a:lstStyle/>
          <a:p>
            <a:pPr eaLnBrk="1" hangingPunct="1">
              <a:spcBef>
                <a:spcPct val="0"/>
              </a:spcBef>
              <a:defRPr/>
            </a:pPr>
            <a:endParaRPr lang="ja-JP" altLang="en-US" dirty="0" smtClean="0"/>
          </a:p>
        </p:txBody>
      </p:sp>
      <p:sp>
        <p:nvSpPr>
          <p:cNvPr id="140292" name="スライド番号プレースホルダ 3"/>
          <p:cNvSpPr>
            <a:spLocks noGrp="1"/>
          </p:cNvSpPr>
          <p:nvPr>
            <p:ph type="sldNum" sz="quarter" idx="5"/>
          </p:nvPr>
        </p:nvSpPr>
        <p:spPr>
          <a:ln>
            <a:miter lim="800000"/>
            <a:headEnd/>
            <a:tailEnd/>
          </a:ln>
        </p:spPr>
        <p:txBody>
          <a:bodyPr/>
          <a:lstStyle/>
          <a:p>
            <a:pPr fontAlgn="base">
              <a:spcBef>
                <a:spcPct val="0"/>
              </a:spcBef>
              <a:spcAft>
                <a:spcPct val="0"/>
              </a:spcAft>
              <a:defRPr/>
            </a:pPr>
            <a:fld id="{37FCC5B0-55C2-4DF9-AB23-EA4E0F15FBC1}" type="slidenum">
              <a:rPr lang="ja-JP" altLang="en-US" smtClean="0"/>
              <a:pPr fontAlgn="base">
                <a:spcBef>
                  <a:spcPct val="0"/>
                </a:spcBef>
                <a:spcAft>
                  <a:spcPct val="0"/>
                </a:spcAft>
                <a:defRPr/>
              </a:pPr>
              <a:t>8</a:t>
            </a:fld>
            <a:endParaRPr lang="en-US" altLang="ja-JP"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ノート プレースホルダ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dirty="0" smtClean="0"/>
          </a:p>
        </p:txBody>
      </p:sp>
      <p:sp>
        <p:nvSpPr>
          <p:cNvPr id="141316" name="スライド番号プレースホルダ 3"/>
          <p:cNvSpPr>
            <a:spLocks noGrp="1"/>
          </p:cNvSpPr>
          <p:nvPr>
            <p:ph type="sldNum" sz="quarter" idx="5"/>
          </p:nvPr>
        </p:nvSpPr>
        <p:spPr>
          <a:ln>
            <a:miter lim="800000"/>
            <a:headEnd/>
            <a:tailEnd/>
          </a:ln>
        </p:spPr>
        <p:txBody>
          <a:bodyPr/>
          <a:lstStyle/>
          <a:p>
            <a:pPr fontAlgn="base">
              <a:spcBef>
                <a:spcPct val="0"/>
              </a:spcBef>
              <a:spcAft>
                <a:spcPct val="0"/>
              </a:spcAft>
              <a:defRPr/>
            </a:pPr>
            <a:fld id="{1309FCB5-33EE-4C64-AD23-7D1BB9EF8FF7}" type="slidenum">
              <a:rPr lang="ja-JP" altLang="en-US" smtClean="0"/>
              <a:pPr fontAlgn="base">
                <a:spcBef>
                  <a:spcPct val="0"/>
                </a:spcBef>
                <a:spcAft>
                  <a:spcPct val="0"/>
                </a:spcAft>
                <a:defRPr/>
              </a:pPr>
              <a:t>9</a:t>
            </a:fld>
            <a:endParaRPr lang="en-US" altLang="ja-JP"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ノート プレースホルダ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smtClean="0"/>
          </a:p>
        </p:txBody>
      </p:sp>
      <p:sp>
        <p:nvSpPr>
          <p:cNvPr id="138244" name="スライド番号プレースホルダ 3"/>
          <p:cNvSpPr>
            <a:spLocks noGrp="1"/>
          </p:cNvSpPr>
          <p:nvPr>
            <p:ph type="sldNum" sz="quarter" idx="5"/>
          </p:nvPr>
        </p:nvSpPr>
        <p:spPr>
          <a:ln>
            <a:miter lim="800000"/>
            <a:headEnd/>
            <a:tailEnd/>
          </a:ln>
        </p:spPr>
        <p:txBody>
          <a:bodyPr/>
          <a:lstStyle/>
          <a:p>
            <a:pPr fontAlgn="base">
              <a:spcBef>
                <a:spcPct val="0"/>
              </a:spcBef>
              <a:spcAft>
                <a:spcPct val="0"/>
              </a:spcAft>
              <a:defRPr/>
            </a:pPr>
            <a:fld id="{1420FA2A-93E4-4CB6-B6E0-897F05E344EB}" type="slidenum">
              <a:rPr lang="ja-JP" altLang="en-US" smtClean="0"/>
              <a:pPr fontAlgn="base">
                <a:spcBef>
                  <a:spcPct val="0"/>
                </a:spcBef>
                <a:spcAft>
                  <a:spcPct val="0"/>
                </a:spcAft>
                <a:defRPr/>
              </a:pPr>
              <a:t>10</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3627288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2964848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2319149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1532301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150892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2418979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4135232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2970541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268776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1362086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2964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68CEEF-BD91-4DF0-850E-A16F4F5A24CE}" type="datetimeFigureOut">
              <a:rPr kumimoji="1" lang="ja-JP" altLang="en-US" smtClean="0"/>
              <a:pPr/>
              <a:t>2013/2/25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3157582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2"/>
          <p:cNvSpPr>
            <a:spLocks noGrp="1"/>
          </p:cNvSpPr>
          <p:nvPr>
            <p:ph type="title" idx="4294967295"/>
          </p:nvPr>
        </p:nvSpPr>
        <p:spPr>
          <a:xfrm>
            <a:off x="0" y="404664"/>
            <a:ext cx="9144000" cy="1143000"/>
          </a:xfrm>
        </p:spPr>
        <p:txBody>
          <a:bodyPr/>
          <a:lstStyle/>
          <a:p>
            <a:pPr eaLnBrk="1" hangingPunct="1"/>
            <a:r>
              <a:rPr lang="en-US" altLang="ja-JP" dirty="0" smtClean="0">
                <a:latin typeface="+mn-ea"/>
                <a:ea typeface="+mn-ea"/>
              </a:rPr>
              <a:t>3) </a:t>
            </a:r>
            <a:r>
              <a:rPr lang="ja-JP" altLang="en-US" dirty="0" smtClean="0">
                <a:latin typeface="+mn-ea"/>
                <a:ea typeface="+mn-ea"/>
              </a:rPr>
              <a:t>中級編</a:t>
            </a:r>
          </a:p>
        </p:txBody>
      </p:sp>
      <p:sp>
        <p:nvSpPr>
          <p:cNvPr id="2051" name="コンテンツ プレースホルダー 3"/>
          <p:cNvSpPr>
            <a:spLocks noGrp="1"/>
          </p:cNvSpPr>
          <p:nvPr>
            <p:ph idx="4294967295"/>
          </p:nvPr>
        </p:nvSpPr>
        <p:spPr/>
        <p:txBody>
          <a:bodyPr/>
          <a:lstStyle/>
          <a:p>
            <a:pPr eaLnBrk="1" hangingPunct="1"/>
            <a:endParaRPr lang="ja-JP" altLang="en-US" dirty="0" smtClean="0">
              <a:latin typeface="+mn-ea"/>
            </a:endParaRPr>
          </a:p>
          <a:p>
            <a:pPr eaLnBrk="1" hangingPunct="1"/>
            <a:endParaRPr lang="ja-JP" altLang="en-US" dirty="0" smtClean="0">
              <a:latin typeface="+mn-ea"/>
            </a:endParaRPr>
          </a:p>
          <a:p>
            <a:pPr eaLnBrk="1" hangingPunct="1"/>
            <a:endParaRPr lang="ja-JP" altLang="en-US" dirty="0" smtClean="0">
              <a:latin typeface="+mn-ea"/>
            </a:endParaRPr>
          </a:p>
        </p:txBody>
      </p:sp>
      <p:sp>
        <p:nvSpPr>
          <p:cNvPr id="2052" name="コンテンツ プレースホルダー 3"/>
          <p:cNvSpPr>
            <a:spLocks/>
          </p:cNvSpPr>
          <p:nvPr/>
        </p:nvSpPr>
        <p:spPr bwMode="auto">
          <a:xfrm>
            <a:off x="1619672" y="2492896"/>
            <a:ext cx="9649072" cy="3456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Font typeface="Arial" charset="0"/>
              <a:buChar char="•"/>
              <a:defRPr/>
            </a:pPr>
            <a:r>
              <a:rPr lang="ja-JP" altLang="en-US" sz="3200" dirty="0">
                <a:latin typeface="+mn-ea"/>
              </a:rPr>
              <a:t>インフルエンザの予防策</a:t>
            </a:r>
          </a:p>
          <a:p>
            <a:pPr marL="342900" indent="-342900">
              <a:spcBef>
                <a:spcPct val="20000"/>
              </a:spcBef>
              <a:defRPr/>
            </a:pPr>
            <a:r>
              <a:rPr lang="ja-JP" altLang="en-US" sz="3200" dirty="0" smtClean="0">
                <a:latin typeface="+mn-ea"/>
              </a:rPr>
              <a:t>　うつさない</a:t>
            </a:r>
            <a:r>
              <a:rPr lang="ja-JP" altLang="en-US" sz="3200" dirty="0">
                <a:latin typeface="+mn-ea"/>
              </a:rPr>
              <a:t>、</a:t>
            </a:r>
            <a:r>
              <a:rPr lang="ja-JP" altLang="en-US" sz="3200" dirty="0" smtClean="0">
                <a:latin typeface="+mn-ea"/>
              </a:rPr>
              <a:t>うつらないための対策</a:t>
            </a:r>
            <a:r>
              <a:rPr lang="ja-JP" altLang="en-US" sz="3200" dirty="0">
                <a:latin typeface="+mn-ea"/>
              </a:rPr>
              <a:t>　</a:t>
            </a:r>
            <a:endParaRPr lang="en-US" altLang="ja-JP" sz="3200" dirty="0">
              <a:latin typeface="+mn-ea"/>
            </a:endParaRPr>
          </a:p>
          <a:p>
            <a:pPr marL="342900" indent="-342900">
              <a:spcBef>
                <a:spcPct val="20000"/>
              </a:spcBef>
              <a:defRPr/>
            </a:pPr>
            <a:r>
              <a:rPr lang="ja-JP" altLang="en-US" sz="3200" dirty="0" smtClean="0">
                <a:latin typeface="+mn-ea"/>
              </a:rPr>
              <a:t>（咳エチケット</a:t>
            </a:r>
            <a:r>
              <a:rPr lang="ja-JP" altLang="en-US" sz="3200" dirty="0">
                <a:latin typeface="+mn-ea"/>
              </a:rPr>
              <a:t>、</a:t>
            </a:r>
            <a:r>
              <a:rPr lang="ja-JP" altLang="en-US" sz="3200" dirty="0" smtClean="0">
                <a:latin typeface="+mn-ea"/>
              </a:rPr>
              <a:t>手洗い、</a:t>
            </a:r>
            <a:endParaRPr lang="en-US" altLang="ja-JP" sz="3200" dirty="0" smtClean="0">
              <a:latin typeface="+mn-ea"/>
            </a:endParaRPr>
          </a:p>
          <a:p>
            <a:pPr marL="342900" indent="-342900">
              <a:spcBef>
                <a:spcPct val="20000"/>
              </a:spcBef>
              <a:defRPr/>
            </a:pPr>
            <a:r>
              <a:rPr lang="ja-JP" altLang="en-US" sz="3200" dirty="0" smtClean="0">
                <a:latin typeface="+mn-ea"/>
              </a:rPr>
              <a:t>インフルエンザワクチンなど）</a:t>
            </a:r>
            <a:r>
              <a:rPr lang="ja-JP" altLang="en-US" sz="3200" dirty="0">
                <a:latin typeface="+mn-ea"/>
              </a:rPr>
              <a:t>　</a:t>
            </a:r>
            <a:endParaRPr lang="en-US" altLang="ja-JP" sz="3200" dirty="0">
              <a:latin typeface="+mn-ea"/>
            </a:endParaRPr>
          </a:p>
          <a:p>
            <a:pPr marL="342900" indent="-342900">
              <a:spcBef>
                <a:spcPct val="20000"/>
              </a:spcBef>
              <a:defRPr/>
            </a:pPr>
            <a:r>
              <a:rPr lang="ja-JP" altLang="en-US" sz="3200" dirty="0">
                <a:latin typeface="+mn-ea"/>
              </a:rPr>
              <a:t>　</a:t>
            </a:r>
            <a:r>
              <a:rPr lang="ja-JP" altLang="en-US" sz="3200" dirty="0" smtClean="0">
                <a:latin typeface="+mn-ea"/>
              </a:rPr>
              <a:t>　　</a:t>
            </a:r>
            <a:endParaRPr lang="ja-JP" altLang="en-US" sz="3200" dirty="0">
              <a:latin typeface="+mn-ea"/>
            </a:endParaRPr>
          </a:p>
          <a:p>
            <a:pPr marL="342900" indent="-342900">
              <a:spcBef>
                <a:spcPct val="20000"/>
              </a:spcBef>
              <a:buFont typeface="Arial" charset="0"/>
              <a:buChar char="•"/>
              <a:defRPr/>
            </a:pPr>
            <a:endParaRPr lang="ja-JP" altLang="en-US" sz="3200" dirty="0">
              <a:latin typeface="+mn-ea"/>
            </a:endParaRPr>
          </a:p>
        </p:txBody>
      </p:sp>
      <p:sp>
        <p:nvSpPr>
          <p:cNvPr id="5" name="正方形/長方形 4"/>
          <p:cNvSpPr/>
          <p:nvPr/>
        </p:nvSpPr>
        <p:spPr>
          <a:xfrm>
            <a:off x="0" y="1309012"/>
            <a:ext cx="9144000" cy="1077218"/>
          </a:xfrm>
          <a:prstGeom prst="rect">
            <a:avLst/>
          </a:prstGeom>
        </p:spPr>
        <p:txBody>
          <a:bodyPr wrap="square">
            <a:spAutoFit/>
          </a:bodyPr>
          <a:lstStyle/>
          <a:p>
            <a:pPr algn="ctr"/>
            <a:r>
              <a:rPr lang="ja-JP" altLang="en-US" sz="3200" dirty="0" smtClean="0">
                <a:latin typeface="+mn-ea"/>
                <a:cs typeface="Meiryo UI" pitchFamily="50" charset="-128"/>
              </a:rPr>
              <a:t>～インフルエンザに対して</a:t>
            </a:r>
            <a:endParaRPr lang="en-US" altLang="ja-JP" sz="3200" dirty="0" smtClean="0">
              <a:latin typeface="+mn-ea"/>
              <a:cs typeface="Meiryo UI" pitchFamily="50" charset="-128"/>
            </a:endParaRPr>
          </a:p>
          <a:p>
            <a:pPr algn="ctr"/>
            <a:r>
              <a:rPr lang="ja-JP" altLang="en-US" sz="3200" dirty="0" smtClean="0">
                <a:latin typeface="+mn-ea"/>
                <a:cs typeface="Meiryo UI" pitchFamily="50" charset="-128"/>
              </a:rPr>
              <a:t>個人ができる予防策について知る～</a:t>
            </a:r>
            <a:endParaRPr lang="ja-JP" altLang="en-US" sz="3200" dirty="0">
              <a:latin typeface="+mn-ea"/>
            </a:endParaRPr>
          </a:p>
        </p:txBody>
      </p:sp>
      <p:cxnSp>
        <p:nvCxnSpPr>
          <p:cNvPr id="6" name="直線コネクタ 5"/>
          <p:cNvCxnSpPr/>
          <p:nvPr/>
        </p:nvCxnSpPr>
        <p:spPr>
          <a:xfrm>
            <a:off x="1187624" y="2348880"/>
            <a:ext cx="676875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17748" y="5661248"/>
            <a:ext cx="9108504" cy="1723549"/>
          </a:xfrm>
          <a:prstGeom prst="rect">
            <a:avLst/>
          </a:prstGeom>
        </p:spPr>
        <p:txBody>
          <a:bodyPr wrap="square">
            <a:spAutoFit/>
          </a:bodyPr>
          <a:lstStyle/>
          <a:p>
            <a:r>
              <a:rPr lang="ja-JP" altLang="en-US" dirty="0">
                <a:latin typeface="+mn-ea"/>
                <a:cs typeface="Meiryo UI" pitchFamily="50" charset="-128"/>
              </a:rPr>
              <a:t>平成</a:t>
            </a:r>
            <a:r>
              <a:rPr lang="en-US" altLang="ja-JP" dirty="0">
                <a:latin typeface="+mn-ea"/>
                <a:cs typeface="Meiryo UI" pitchFamily="50" charset="-128"/>
              </a:rPr>
              <a:t>24</a:t>
            </a:r>
            <a:r>
              <a:rPr lang="ja-JP" altLang="en-US" dirty="0">
                <a:latin typeface="+mn-ea"/>
                <a:cs typeface="Meiryo UI" pitchFamily="50" charset="-128"/>
              </a:rPr>
              <a:t>年度厚生労働科学研究費補助</a:t>
            </a:r>
            <a:r>
              <a:rPr lang="ja-JP" altLang="en-US" dirty="0" smtClean="0">
                <a:latin typeface="+mn-ea"/>
                <a:cs typeface="Meiryo UI" pitchFamily="50" charset="-128"/>
              </a:rPr>
              <a:t>金</a:t>
            </a:r>
            <a:r>
              <a:rPr lang="ja-JP" altLang="en-US" dirty="0">
                <a:latin typeface="+mn-ea"/>
                <a:cs typeface="Meiryo UI" pitchFamily="50" charset="-128"/>
              </a:rPr>
              <a:t>　</a:t>
            </a:r>
            <a:r>
              <a:rPr lang="ja-JP" altLang="en-US" dirty="0" smtClean="0">
                <a:latin typeface="+mn-ea"/>
                <a:cs typeface="Meiryo UI" pitchFamily="50" charset="-128"/>
              </a:rPr>
              <a:t>新型</a:t>
            </a:r>
            <a:r>
              <a:rPr lang="ja-JP" altLang="en-US" dirty="0">
                <a:latin typeface="+mn-ea"/>
                <a:cs typeface="Meiryo UI" pitchFamily="50" charset="-128"/>
              </a:rPr>
              <a:t>インフルエンザ発生時の公衆衛生対策の再構築に関する</a:t>
            </a:r>
            <a:r>
              <a:rPr lang="ja-JP" altLang="en-US" dirty="0" smtClean="0">
                <a:latin typeface="+mn-ea"/>
                <a:cs typeface="Meiryo UI" pitchFamily="50" charset="-128"/>
              </a:rPr>
              <a:t>研究分担</a:t>
            </a:r>
            <a:r>
              <a:rPr lang="ja-JP" altLang="en-US" dirty="0">
                <a:latin typeface="+mn-ea"/>
                <a:cs typeface="Meiryo UI" pitchFamily="50" charset="-128"/>
              </a:rPr>
              <a:t>研究者：北里大学医学部公衆衛生学　和田耕治</a:t>
            </a:r>
          </a:p>
          <a:p>
            <a:r>
              <a:rPr lang="ja-JP" altLang="en-US" dirty="0" smtClean="0">
                <a:latin typeface="+mn-ea"/>
                <a:cs typeface="Meiryo UI" pitchFamily="50" charset="-128"/>
              </a:rPr>
              <a:t>都道府県</a:t>
            </a:r>
            <a:r>
              <a:rPr lang="ja-JP" altLang="en-US" dirty="0">
                <a:latin typeface="+mn-ea"/>
                <a:cs typeface="Meiryo UI" pitchFamily="50" charset="-128"/>
              </a:rPr>
              <a:t>・市町村担当者を対象と</a:t>
            </a:r>
            <a:r>
              <a:rPr lang="ja-JP" altLang="en-US" dirty="0" smtClean="0">
                <a:latin typeface="+mn-ea"/>
                <a:cs typeface="Meiryo UI" pitchFamily="50" charset="-128"/>
              </a:rPr>
              <a:t>した新型</a:t>
            </a:r>
            <a:r>
              <a:rPr lang="ja-JP" altLang="en-US" dirty="0">
                <a:latin typeface="+mn-ea"/>
                <a:cs typeface="Meiryo UI" pitchFamily="50" charset="-128"/>
              </a:rPr>
              <a:t>インフルエンザ等対策特別措置法に</a:t>
            </a:r>
            <a:r>
              <a:rPr lang="en-US" altLang="ja-JP" dirty="0">
                <a:latin typeface="+mn-ea"/>
                <a:cs typeface="Meiryo UI" pitchFamily="50" charset="-128"/>
              </a:rPr>
              <a:t/>
            </a:r>
            <a:br>
              <a:rPr lang="en-US" altLang="ja-JP" dirty="0">
                <a:latin typeface="+mn-ea"/>
                <a:cs typeface="Meiryo UI" pitchFamily="50" charset="-128"/>
              </a:rPr>
            </a:br>
            <a:r>
              <a:rPr lang="ja-JP" altLang="en-US" dirty="0">
                <a:latin typeface="+mn-ea"/>
                <a:cs typeface="Meiryo UI" pitchFamily="50" charset="-128"/>
              </a:rPr>
              <a:t>対応するための医学的・公衆衛生学的</a:t>
            </a:r>
            <a:r>
              <a:rPr lang="ja-JP" altLang="en-US" dirty="0" smtClean="0">
                <a:latin typeface="+mn-ea"/>
                <a:cs typeface="Meiryo UI" pitchFamily="50" charset="-128"/>
              </a:rPr>
              <a:t>知識　平成</a:t>
            </a:r>
            <a:r>
              <a:rPr lang="en-US" altLang="ja-JP" dirty="0" smtClean="0">
                <a:latin typeface="+mn-ea"/>
                <a:cs typeface="Meiryo UI" pitchFamily="50" charset="-128"/>
              </a:rPr>
              <a:t>25</a:t>
            </a:r>
            <a:r>
              <a:rPr lang="ja-JP" altLang="en-US" dirty="0" smtClean="0">
                <a:latin typeface="+mn-ea"/>
                <a:cs typeface="Meiryo UI" pitchFamily="50" charset="-128"/>
              </a:rPr>
              <a:t>年</a:t>
            </a:r>
            <a:r>
              <a:rPr lang="en-US" altLang="ja-JP" dirty="0" smtClean="0">
                <a:latin typeface="+mn-ea"/>
                <a:cs typeface="Meiryo UI" pitchFamily="50" charset="-128"/>
              </a:rPr>
              <a:t>1</a:t>
            </a:r>
            <a:r>
              <a:rPr lang="ja-JP" altLang="en-US" dirty="0" smtClean="0">
                <a:latin typeface="+mn-ea"/>
                <a:cs typeface="Meiryo UI" pitchFamily="50" charset="-128"/>
              </a:rPr>
              <a:t>月</a:t>
            </a:r>
            <a:r>
              <a:rPr lang="en-US" altLang="ja-JP" dirty="0" smtClean="0">
                <a:latin typeface="+mn-ea"/>
                <a:cs typeface="Meiryo UI" pitchFamily="50" charset="-128"/>
              </a:rPr>
              <a:t>8</a:t>
            </a:r>
            <a:r>
              <a:rPr lang="ja-JP" altLang="en-US" dirty="0" smtClean="0">
                <a:latin typeface="+mn-ea"/>
                <a:cs typeface="Meiryo UI" pitchFamily="50" charset="-128"/>
              </a:rPr>
              <a:t>日作成</a:t>
            </a:r>
            <a:endParaRPr lang="en-US" altLang="ja-JP" dirty="0" smtClean="0">
              <a:latin typeface="+mn-ea"/>
              <a:cs typeface="Meiryo UI" pitchFamily="50" charset="-128"/>
            </a:endParaRPr>
          </a:p>
          <a:p>
            <a:r>
              <a:rPr lang="en-US" altLang="ja-JP" sz="1600" dirty="0">
                <a:latin typeface="+mn-ea"/>
                <a:cs typeface="Meiryo UI" pitchFamily="50" charset="-128"/>
              </a:rPr>
              <a:t/>
            </a:r>
            <a:br>
              <a:rPr lang="en-US" altLang="ja-JP" sz="1600" dirty="0">
                <a:latin typeface="+mn-ea"/>
                <a:cs typeface="Meiryo UI" pitchFamily="50" charset="-128"/>
              </a:rPr>
            </a:br>
            <a:endParaRPr lang="ja-JP" altLang="en-US" dirty="0"/>
          </a:p>
        </p:txBody>
      </p:sp>
    </p:spTree>
    <p:extLst>
      <p:ext uri="{BB962C8B-B14F-4D97-AF65-F5344CB8AC3E}">
        <p14:creationId xmlns:p14="http://schemas.microsoft.com/office/powerpoint/2010/main" val="32511476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0" y="188640"/>
            <a:ext cx="9144000" cy="511175"/>
          </a:xfrm>
        </p:spPr>
        <p:txBody>
          <a:bodyPr>
            <a:noAutofit/>
          </a:bodyPr>
          <a:lstStyle/>
          <a:p>
            <a:pPr eaLnBrk="1" hangingPunct="1"/>
            <a:r>
              <a:rPr lang="ja-JP" altLang="en-US" sz="3200" dirty="0" smtClean="0">
                <a:latin typeface="+mn-ea"/>
                <a:ea typeface="+mn-ea"/>
              </a:rPr>
              <a:t>インフルエンザワクチン</a:t>
            </a:r>
          </a:p>
        </p:txBody>
      </p:sp>
      <p:sp>
        <p:nvSpPr>
          <p:cNvPr id="12291" name="コンテンツ プレースホルダ 2"/>
          <p:cNvSpPr>
            <a:spLocks noGrp="1"/>
          </p:cNvSpPr>
          <p:nvPr>
            <p:ph idx="1"/>
          </p:nvPr>
        </p:nvSpPr>
        <p:spPr>
          <a:xfrm>
            <a:off x="211406" y="1009759"/>
            <a:ext cx="8825089" cy="5803617"/>
          </a:xfrm>
        </p:spPr>
        <p:txBody>
          <a:bodyPr>
            <a:normAutofit/>
          </a:bodyPr>
          <a:lstStyle/>
          <a:p>
            <a:pPr eaLnBrk="1" hangingPunct="1"/>
            <a:r>
              <a:rPr lang="ja-JP" altLang="en-US" sz="2800" dirty="0" smtClean="0">
                <a:latin typeface="+mn-ea"/>
              </a:rPr>
              <a:t>ワクチン接種により発症の予防ができるが、接種を行っても感染することがある。高齢者の</a:t>
            </a:r>
            <a:r>
              <a:rPr lang="ja-JP" altLang="en-US" sz="2800" dirty="0" smtClean="0">
                <a:solidFill>
                  <a:srgbClr val="FF0000"/>
                </a:solidFill>
                <a:latin typeface="+mn-ea"/>
              </a:rPr>
              <a:t>重症化（入院）を防ぐ。</a:t>
            </a:r>
            <a:endParaRPr lang="en-US" altLang="ja-JP" sz="2800" dirty="0" smtClean="0">
              <a:solidFill>
                <a:srgbClr val="FF0000"/>
              </a:solidFill>
              <a:latin typeface="+mn-ea"/>
            </a:endParaRPr>
          </a:p>
          <a:p>
            <a:pPr eaLnBrk="1" hangingPunct="1"/>
            <a:r>
              <a:rPr lang="ja-JP" altLang="en-US" sz="2800" dirty="0" smtClean="0">
                <a:latin typeface="+mn-ea"/>
              </a:rPr>
              <a:t>インフルエンザワクチンの</a:t>
            </a:r>
            <a:r>
              <a:rPr lang="ja-JP" altLang="en-US" sz="2800" dirty="0" smtClean="0">
                <a:solidFill>
                  <a:srgbClr val="FF0000"/>
                </a:solidFill>
                <a:latin typeface="+mn-ea"/>
              </a:rPr>
              <a:t>効果があらわれるのは接種　してから２週間以降。</a:t>
            </a:r>
            <a:endParaRPr lang="en-US" altLang="ja-JP" sz="2800" dirty="0" smtClean="0">
              <a:solidFill>
                <a:srgbClr val="FF0000"/>
              </a:solidFill>
              <a:latin typeface="+mn-ea"/>
            </a:endParaRPr>
          </a:p>
          <a:p>
            <a:pPr eaLnBrk="1" hangingPunct="1"/>
            <a:r>
              <a:rPr lang="ja-JP" altLang="en-US" sz="2800" dirty="0" smtClean="0">
                <a:latin typeface="+mn-ea"/>
              </a:rPr>
              <a:t>季節性インフルエンザ対策としては</a:t>
            </a:r>
            <a:r>
              <a:rPr lang="en-US" altLang="ja-JP" sz="2800" dirty="0" smtClean="0">
                <a:solidFill>
                  <a:srgbClr val="FF0000"/>
                </a:solidFill>
                <a:latin typeface="+mn-ea"/>
              </a:rPr>
              <a:t>11</a:t>
            </a:r>
            <a:r>
              <a:rPr lang="ja-JP" altLang="en-US" sz="2800" dirty="0" smtClean="0">
                <a:solidFill>
                  <a:srgbClr val="FF0000"/>
                </a:solidFill>
                <a:latin typeface="+mn-ea"/>
              </a:rPr>
              <a:t>月～</a:t>
            </a:r>
            <a:r>
              <a:rPr lang="en-US" altLang="ja-JP" sz="2800" dirty="0" smtClean="0">
                <a:solidFill>
                  <a:srgbClr val="FF0000"/>
                </a:solidFill>
                <a:latin typeface="+mn-ea"/>
              </a:rPr>
              <a:t>12</a:t>
            </a:r>
            <a:r>
              <a:rPr lang="ja-JP" altLang="en-US" sz="2800" dirty="0" smtClean="0">
                <a:solidFill>
                  <a:srgbClr val="FF0000"/>
                </a:solidFill>
                <a:latin typeface="+mn-ea"/>
              </a:rPr>
              <a:t>月中に　　　接種する</a:t>
            </a:r>
            <a:r>
              <a:rPr lang="ja-JP" altLang="en-US" sz="2800" dirty="0" smtClean="0">
                <a:latin typeface="+mn-ea"/>
              </a:rPr>
              <a:t>ことが望ましい。</a:t>
            </a:r>
            <a:endParaRPr lang="en-US" altLang="ja-JP" sz="2800" dirty="0" smtClean="0">
              <a:latin typeface="+mn-ea"/>
            </a:endParaRPr>
          </a:p>
          <a:p>
            <a:pPr eaLnBrk="1" hangingPunct="1"/>
            <a:r>
              <a:rPr lang="ja-JP" altLang="en-US" sz="2800" dirty="0" smtClean="0">
                <a:latin typeface="+mn-ea"/>
              </a:rPr>
              <a:t>インフルエンザワクチンの効果は約</a:t>
            </a:r>
            <a:r>
              <a:rPr lang="en-US" altLang="ja-JP" sz="2800" dirty="0" smtClean="0">
                <a:latin typeface="+mn-ea"/>
              </a:rPr>
              <a:t>5</a:t>
            </a:r>
            <a:r>
              <a:rPr lang="ja-JP" altLang="en-US" sz="2800" dirty="0" smtClean="0">
                <a:latin typeface="+mn-ea"/>
              </a:rPr>
              <a:t>カ月間。　</a:t>
            </a:r>
            <a:endParaRPr lang="en-US" altLang="ja-JP" sz="2800" dirty="0" smtClean="0">
              <a:latin typeface="+mn-ea"/>
            </a:endParaRPr>
          </a:p>
          <a:p>
            <a:pPr eaLnBrk="1" hangingPunct="1">
              <a:buFont typeface="Arial" charset="0"/>
              <a:buNone/>
            </a:pPr>
            <a:r>
              <a:rPr lang="ja-JP" altLang="en-US" sz="2800" dirty="0" smtClean="0">
                <a:latin typeface="+mn-ea"/>
              </a:rPr>
              <a:t>　　毎年流行の型を予測して製造される。</a:t>
            </a:r>
            <a:endParaRPr lang="en-US" altLang="ja-JP" sz="2800" dirty="0">
              <a:latin typeface="+mn-ea"/>
            </a:endParaRPr>
          </a:p>
          <a:p>
            <a:r>
              <a:rPr lang="ja-JP" altLang="en-US" sz="2800" dirty="0" smtClean="0">
                <a:latin typeface="+mn-ea"/>
              </a:rPr>
              <a:t>重症化のリスクの高い方は積極的に接種する。</a:t>
            </a:r>
            <a:endParaRPr lang="en-US" altLang="ja-JP" sz="2800" dirty="0" smtClean="0">
              <a:latin typeface="+mn-ea"/>
            </a:endParaRPr>
          </a:p>
          <a:p>
            <a:pPr marL="0" indent="0">
              <a:buNone/>
            </a:pPr>
            <a:r>
              <a:rPr lang="ja-JP" altLang="en-US" sz="2800" dirty="0" smtClean="0">
                <a:latin typeface="+mn-ea"/>
              </a:rPr>
              <a:t>　（高齢者、子供、妊婦、持病のある人（慢性の心疾患、　　呼吸器疾患、神経疾患、糖尿病など））</a:t>
            </a:r>
            <a:endParaRPr lang="en-US" altLang="ja-JP" sz="2800" dirty="0" smtClean="0">
              <a:latin typeface="+mn-ea"/>
            </a:endParaRPr>
          </a:p>
          <a:p>
            <a:pPr marL="0" indent="0">
              <a:buNone/>
            </a:pPr>
            <a:r>
              <a:rPr lang="ja-JP" altLang="en-US" sz="2400" dirty="0" smtClean="0">
                <a:latin typeface="+mn-ea"/>
              </a:rPr>
              <a:t>　</a:t>
            </a:r>
            <a:endParaRPr lang="en-US" altLang="ja-JP" sz="2400" dirty="0" smtClean="0">
              <a:latin typeface="+mn-ea"/>
            </a:endParaRPr>
          </a:p>
          <a:p>
            <a:pPr eaLnBrk="1" hangingPunct="1">
              <a:buFont typeface="Arial" charset="0"/>
              <a:buNone/>
            </a:pPr>
            <a:endParaRPr lang="en-US" altLang="ja-JP" sz="2400" dirty="0" smtClean="0">
              <a:latin typeface="+mn-ea"/>
            </a:endParaRPr>
          </a:p>
          <a:p>
            <a:pPr eaLnBrk="1" hangingPunct="1">
              <a:buFont typeface="Arial" charset="0"/>
              <a:buNone/>
            </a:pPr>
            <a:endParaRPr lang="ja-JP" altLang="en-US" sz="2400" dirty="0" smtClean="0">
              <a:latin typeface="+mn-ea"/>
            </a:endParaRPr>
          </a:p>
        </p:txBody>
      </p:sp>
      <p:cxnSp>
        <p:nvCxnSpPr>
          <p:cNvPr id="5" name="直線コネクタ 4"/>
          <p:cNvCxnSpPr/>
          <p:nvPr/>
        </p:nvCxnSpPr>
        <p:spPr>
          <a:xfrm>
            <a:off x="1795038" y="699815"/>
            <a:ext cx="550912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25097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74638"/>
            <a:ext cx="8686800" cy="1210146"/>
          </a:xfrm>
        </p:spPr>
        <p:txBody>
          <a:bodyPr>
            <a:normAutofit/>
          </a:bodyPr>
          <a:lstStyle/>
          <a:p>
            <a:r>
              <a:rPr lang="ja-JP" altLang="en-US" dirty="0" smtClean="0"/>
              <a:t>個人の感染</a:t>
            </a:r>
            <a:r>
              <a:rPr kumimoji="1" lang="ja-JP" altLang="en-US" dirty="0" smtClean="0"/>
              <a:t>予防策の留意点</a:t>
            </a:r>
            <a:endParaRPr kumimoji="1" lang="ja-JP" altLang="en-US" dirty="0"/>
          </a:p>
        </p:txBody>
      </p:sp>
      <p:sp>
        <p:nvSpPr>
          <p:cNvPr id="3" name="コンテンツ プレースホルダー 2"/>
          <p:cNvSpPr>
            <a:spLocks noGrp="1"/>
          </p:cNvSpPr>
          <p:nvPr>
            <p:ph idx="1"/>
          </p:nvPr>
        </p:nvSpPr>
        <p:spPr>
          <a:xfrm>
            <a:off x="228600" y="1628800"/>
            <a:ext cx="8686800" cy="4925144"/>
          </a:xfrm>
        </p:spPr>
        <p:txBody>
          <a:bodyPr>
            <a:normAutofit/>
          </a:bodyPr>
          <a:lstStyle/>
          <a:p>
            <a:r>
              <a:rPr lang="ja-JP" altLang="en-US" dirty="0" smtClean="0"/>
              <a:t>個人の感染予防策としては、単独で有効なものは少ないため、様々な予防策を組み合わせて　行う。</a:t>
            </a:r>
            <a:endParaRPr lang="en-US" altLang="ja-JP" dirty="0" smtClean="0"/>
          </a:p>
          <a:p>
            <a:r>
              <a:rPr lang="ja-JP" altLang="en-US" dirty="0" smtClean="0"/>
              <a:t>流行時には、効果の疑わしい予防策や物品が話題になるおそれがある。</a:t>
            </a:r>
            <a:endParaRPr lang="en-US" altLang="ja-JP" dirty="0" smtClean="0"/>
          </a:p>
          <a:p>
            <a:r>
              <a:rPr lang="ja-JP" altLang="en-US" dirty="0" smtClean="0"/>
              <a:t>行政の担当者はそれらの根拠や効果について確認し、市民に無用なものを買わせることがないようにする。</a:t>
            </a:r>
            <a:endParaRPr kumimoji="1" lang="ja-JP" altLang="en-US" dirty="0"/>
          </a:p>
        </p:txBody>
      </p:sp>
      <p:cxnSp>
        <p:nvCxnSpPr>
          <p:cNvPr id="4" name="直線コネクタ 3"/>
          <p:cNvCxnSpPr/>
          <p:nvPr/>
        </p:nvCxnSpPr>
        <p:spPr>
          <a:xfrm>
            <a:off x="467544" y="1171315"/>
            <a:ext cx="820891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0653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lang="ja-JP" altLang="en-US" dirty="0" smtClean="0">
                <a:latin typeface="+mn-ea"/>
                <a:ea typeface="+mn-ea"/>
              </a:rPr>
              <a:t>まとめ</a:t>
            </a:r>
          </a:p>
        </p:txBody>
      </p:sp>
      <p:sp>
        <p:nvSpPr>
          <p:cNvPr id="3" name="コンテンツ プレースホルダー 2"/>
          <p:cNvSpPr>
            <a:spLocks noGrp="1"/>
          </p:cNvSpPr>
          <p:nvPr>
            <p:ph idx="1"/>
          </p:nvPr>
        </p:nvSpPr>
        <p:spPr>
          <a:xfrm>
            <a:off x="457200" y="1600200"/>
            <a:ext cx="8435280" cy="4925144"/>
          </a:xfrm>
        </p:spPr>
        <p:txBody>
          <a:bodyPr/>
          <a:lstStyle/>
          <a:p>
            <a:pPr>
              <a:defRPr/>
            </a:pPr>
            <a:r>
              <a:rPr lang="ja-JP" altLang="en-US" dirty="0" smtClean="0">
                <a:latin typeface="+mn-ea"/>
              </a:rPr>
              <a:t>インフルエンザ予防策の基本は、うつさない、うつらない。</a:t>
            </a:r>
            <a:endParaRPr lang="en-US" altLang="ja-JP" dirty="0" smtClean="0">
              <a:latin typeface="+mn-ea"/>
            </a:endParaRPr>
          </a:p>
          <a:p>
            <a:pPr>
              <a:defRPr/>
            </a:pPr>
            <a:r>
              <a:rPr lang="ja-JP" altLang="en-US" dirty="0" smtClean="0">
                <a:latin typeface="+mn-ea"/>
              </a:rPr>
              <a:t>様々な</a:t>
            </a:r>
            <a:r>
              <a:rPr lang="ja-JP" altLang="en-US" dirty="0">
                <a:latin typeface="+mn-ea"/>
              </a:rPr>
              <a:t>予防</a:t>
            </a:r>
            <a:r>
              <a:rPr lang="ja-JP" altLang="en-US" dirty="0" smtClean="0">
                <a:latin typeface="+mn-ea"/>
              </a:rPr>
              <a:t>策を組み合わせて行う。一つの　　予防策だけに依存しない。</a:t>
            </a:r>
            <a:endParaRPr lang="en-US" altLang="ja-JP" dirty="0" smtClean="0">
              <a:latin typeface="+mn-ea"/>
            </a:endParaRPr>
          </a:p>
          <a:p>
            <a:pPr>
              <a:defRPr/>
            </a:pPr>
            <a:r>
              <a:rPr lang="ja-JP" altLang="en-US" dirty="0" smtClean="0">
                <a:latin typeface="+mn-ea"/>
              </a:rPr>
              <a:t>マスクの効果を過信しない。</a:t>
            </a:r>
            <a:endParaRPr lang="en-US" altLang="ja-JP" dirty="0" smtClean="0">
              <a:latin typeface="+mn-ea"/>
            </a:endParaRPr>
          </a:p>
          <a:p>
            <a:pPr>
              <a:defRPr/>
            </a:pPr>
            <a:r>
              <a:rPr lang="ja-JP" altLang="en-US" dirty="0" smtClean="0">
                <a:latin typeface="+mn-ea"/>
              </a:rPr>
              <a:t>ワクチン接種は、発症の予防の効果には限界がある。重症化の予防の効果が期待される。</a:t>
            </a:r>
            <a:endParaRPr lang="en-US" altLang="ja-JP" dirty="0" smtClean="0">
              <a:latin typeface="+mn-ea"/>
            </a:endParaRPr>
          </a:p>
          <a:p>
            <a:pPr marL="0" indent="0">
              <a:buNone/>
              <a:defRPr/>
            </a:pPr>
            <a:endParaRPr lang="en-US" altLang="ja-JP" dirty="0" smtClean="0">
              <a:latin typeface="+mn-ea"/>
            </a:endParaRPr>
          </a:p>
        </p:txBody>
      </p:sp>
      <p:cxnSp>
        <p:nvCxnSpPr>
          <p:cNvPr id="4" name="直線コネクタ 3"/>
          <p:cNvCxnSpPr/>
          <p:nvPr/>
        </p:nvCxnSpPr>
        <p:spPr>
          <a:xfrm>
            <a:off x="3023320" y="1196752"/>
            <a:ext cx="313285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0027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descr="047.jpg"/>
          <p:cNvPicPr>
            <a:picLocks noChangeAspect="1"/>
          </p:cNvPicPr>
          <p:nvPr/>
        </p:nvPicPr>
        <p:blipFill>
          <a:blip r:embed="rId3" cstate="print"/>
          <a:stretch>
            <a:fillRect/>
          </a:stretch>
        </p:blipFill>
        <p:spPr>
          <a:xfrm>
            <a:off x="0" y="476672"/>
            <a:ext cx="9144000" cy="6857238"/>
          </a:xfrm>
          <a:prstGeom prst="rect">
            <a:avLst/>
          </a:prstGeom>
        </p:spPr>
      </p:pic>
      <p:cxnSp>
        <p:nvCxnSpPr>
          <p:cNvPr id="6" name="直線コネクタ 5"/>
          <p:cNvCxnSpPr/>
          <p:nvPr/>
        </p:nvCxnSpPr>
        <p:spPr>
          <a:xfrm flipV="1">
            <a:off x="4499992" y="2492896"/>
            <a:ext cx="1944216" cy="1656184"/>
          </a:xfrm>
          <a:prstGeom prst="line">
            <a:avLst/>
          </a:prstGeom>
          <a:ln w="34925" cap="rnd">
            <a:bevel/>
            <a:headEnd type="oval" w="lg" len="lg"/>
          </a:ln>
        </p:spPr>
        <p:style>
          <a:lnRef idx="1">
            <a:schemeClr val="accent1"/>
          </a:lnRef>
          <a:fillRef idx="0">
            <a:schemeClr val="accent1"/>
          </a:fillRef>
          <a:effectRef idx="0">
            <a:schemeClr val="accent1"/>
          </a:effectRef>
          <a:fontRef idx="minor">
            <a:schemeClr val="tx1"/>
          </a:fontRef>
        </p:style>
      </p:cxnSp>
      <p:sp>
        <p:nvSpPr>
          <p:cNvPr id="4106" name="テキスト ボックス 10"/>
          <p:cNvSpPr txBox="1">
            <a:spLocks noChangeArrowheads="1"/>
          </p:cNvSpPr>
          <p:nvPr/>
        </p:nvSpPr>
        <p:spPr bwMode="auto">
          <a:xfrm>
            <a:off x="6380651" y="1196752"/>
            <a:ext cx="2736304"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2000" b="1" dirty="0">
                <a:solidFill>
                  <a:srgbClr val="FF0000"/>
                </a:solidFill>
                <a:latin typeface="+mn-ea"/>
                <a:ea typeface="+mn-ea"/>
              </a:rPr>
              <a:t>3</a:t>
            </a:r>
            <a:r>
              <a:rPr lang="ja-JP" altLang="en-US" sz="2000" b="1" dirty="0">
                <a:solidFill>
                  <a:srgbClr val="FF0000"/>
                </a:solidFill>
                <a:latin typeface="+mn-ea"/>
                <a:ea typeface="+mn-ea"/>
              </a:rPr>
              <a:t>つすべてが</a:t>
            </a:r>
            <a:r>
              <a:rPr lang="ja-JP" altLang="en-US" sz="2000" b="1" dirty="0" smtClean="0">
                <a:solidFill>
                  <a:srgbClr val="FF0000"/>
                </a:solidFill>
                <a:latin typeface="+mn-ea"/>
                <a:ea typeface="+mn-ea"/>
              </a:rPr>
              <a:t>ほぼ</a:t>
            </a:r>
            <a:endParaRPr lang="en-US" altLang="ja-JP" sz="2000" b="1" dirty="0" smtClean="0">
              <a:solidFill>
                <a:srgbClr val="FF0000"/>
              </a:solidFill>
              <a:latin typeface="+mn-ea"/>
              <a:ea typeface="+mn-ea"/>
            </a:endParaRPr>
          </a:p>
          <a:p>
            <a:pPr eaLnBrk="1" hangingPunct="1"/>
            <a:r>
              <a:rPr lang="ja-JP" altLang="en-US" sz="2000" b="1" dirty="0" smtClean="0">
                <a:solidFill>
                  <a:srgbClr val="FF0000"/>
                </a:solidFill>
                <a:latin typeface="+mn-ea"/>
                <a:ea typeface="+mn-ea"/>
              </a:rPr>
              <a:t>同時にそろうと感染が　成立する。</a:t>
            </a:r>
            <a:endParaRPr lang="en-US" altLang="ja-JP" sz="2000" b="1" dirty="0" smtClean="0">
              <a:solidFill>
                <a:srgbClr val="FF0000"/>
              </a:solidFill>
              <a:latin typeface="+mn-ea"/>
              <a:ea typeface="+mn-ea"/>
            </a:endParaRPr>
          </a:p>
          <a:p>
            <a:pPr eaLnBrk="1" hangingPunct="1"/>
            <a:r>
              <a:rPr lang="ja-JP" altLang="en-US" sz="2000" b="1" u="sng" dirty="0">
                <a:solidFill>
                  <a:srgbClr val="FF0000"/>
                </a:solidFill>
                <a:latin typeface="+mn-ea"/>
                <a:ea typeface="+mn-ea"/>
              </a:rPr>
              <a:t>つまり</a:t>
            </a:r>
            <a:r>
              <a:rPr lang="ja-JP" altLang="en-US" sz="2000" b="1" u="sng" dirty="0" smtClean="0">
                <a:solidFill>
                  <a:srgbClr val="FF0000"/>
                </a:solidFill>
                <a:latin typeface="+mn-ea"/>
                <a:ea typeface="+mn-ea"/>
              </a:rPr>
              <a:t>、感染</a:t>
            </a:r>
            <a:r>
              <a:rPr lang="ja-JP" altLang="en-US" sz="2000" b="1" u="sng" dirty="0">
                <a:solidFill>
                  <a:srgbClr val="FF0000"/>
                </a:solidFill>
                <a:latin typeface="+mn-ea"/>
                <a:ea typeface="+mn-ea"/>
              </a:rPr>
              <a:t>対策</a:t>
            </a:r>
            <a:r>
              <a:rPr lang="ja-JP" altLang="en-US" sz="2000" b="1" u="sng" dirty="0" smtClean="0">
                <a:solidFill>
                  <a:srgbClr val="FF0000"/>
                </a:solidFill>
                <a:latin typeface="+mn-ea"/>
                <a:ea typeface="+mn-ea"/>
              </a:rPr>
              <a:t>は　　これら</a:t>
            </a:r>
            <a:r>
              <a:rPr lang="en-US" altLang="ja-JP" sz="2000" b="1" u="sng" dirty="0" smtClean="0">
                <a:solidFill>
                  <a:srgbClr val="FF0000"/>
                </a:solidFill>
                <a:latin typeface="+mn-ea"/>
                <a:ea typeface="+mn-ea"/>
              </a:rPr>
              <a:t>3</a:t>
            </a:r>
            <a:r>
              <a:rPr lang="ja-JP" altLang="en-US" sz="2000" b="1" u="sng" dirty="0" err="1" smtClean="0">
                <a:solidFill>
                  <a:srgbClr val="FF0000"/>
                </a:solidFill>
                <a:latin typeface="+mn-ea"/>
                <a:ea typeface="+mn-ea"/>
              </a:rPr>
              <a:t>つの</a:t>
            </a:r>
            <a:r>
              <a:rPr lang="ja-JP" altLang="en-US" sz="2000" b="1" u="sng" dirty="0" smtClean="0">
                <a:solidFill>
                  <a:srgbClr val="FF0000"/>
                </a:solidFill>
                <a:latin typeface="+mn-ea"/>
                <a:ea typeface="+mn-ea"/>
              </a:rPr>
              <a:t>要因が　　同時にそろわないようにする</a:t>
            </a:r>
            <a:r>
              <a:rPr lang="ja-JP" altLang="en-US" sz="2000" b="1" u="sng" dirty="0">
                <a:solidFill>
                  <a:srgbClr val="FF0000"/>
                </a:solidFill>
                <a:latin typeface="+mn-ea"/>
                <a:ea typeface="+mn-ea"/>
              </a:rPr>
              <a:t>。</a:t>
            </a:r>
            <a:endParaRPr lang="en-US" altLang="ja-JP" sz="2000" b="1" u="sng" dirty="0">
              <a:solidFill>
                <a:srgbClr val="FF0000"/>
              </a:solidFill>
              <a:latin typeface="+mn-ea"/>
              <a:ea typeface="+mn-ea"/>
            </a:endParaRPr>
          </a:p>
        </p:txBody>
      </p:sp>
      <p:grpSp>
        <p:nvGrpSpPr>
          <p:cNvPr id="16" name="グループ化 15"/>
          <p:cNvGrpSpPr/>
          <p:nvPr/>
        </p:nvGrpSpPr>
        <p:grpSpPr>
          <a:xfrm>
            <a:off x="635184" y="1412776"/>
            <a:ext cx="7218704" cy="4141698"/>
            <a:chOff x="635184" y="1519550"/>
            <a:chExt cx="7218704" cy="4141698"/>
          </a:xfrm>
        </p:grpSpPr>
        <p:sp>
          <p:nvSpPr>
            <p:cNvPr id="12" name="角丸四角形 11"/>
            <p:cNvSpPr/>
            <p:nvPr/>
          </p:nvSpPr>
          <p:spPr>
            <a:xfrm>
              <a:off x="3401516" y="1519550"/>
              <a:ext cx="2197264" cy="1048782"/>
            </a:xfrm>
            <a:prstGeom prst="roundRect">
              <a:avLst/>
            </a:prstGeom>
            <a:solidFill>
              <a:srgbClr val="99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2800" b="1" dirty="0">
                  <a:latin typeface="+mn-ea"/>
                </a:rPr>
                <a:t>感染源</a:t>
              </a:r>
            </a:p>
          </p:txBody>
        </p:sp>
        <p:sp>
          <p:nvSpPr>
            <p:cNvPr id="13" name="角丸四角形 12"/>
            <p:cNvSpPr/>
            <p:nvPr/>
          </p:nvSpPr>
          <p:spPr>
            <a:xfrm>
              <a:off x="5327338" y="4365104"/>
              <a:ext cx="2526550" cy="1296144"/>
            </a:xfrm>
            <a:prstGeom prst="roundRect">
              <a:avLst/>
            </a:prstGeom>
            <a:solidFill>
              <a:srgbClr val="0033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2800" b="1" dirty="0">
                  <a:latin typeface="+mn-ea"/>
                </a:rPr>
                <a:t>感染経路</a:t>
              </a:r>
            </a:p>
          </p:txBody>
        </p:sp>
        <p:sp>
          <p:nvSpPr>
            <p:cNvPr id="8" name="角丸四角形 7"/>
            <p:cNvSpPr/>
            <p:nvPr/>
          </p:nvSpPr>
          <p:spPr>
            <a:xfrm>
              <a:off x="635184" y="4365104"/>
              <a:ext cx="2952328" cy="1285884"/>
            </a:xfrm>
            <a:prstGeom prst="roundRect">
              <a:avLst/>
            </a:prstGeom>
            <a:solidFill>
              <a:srgbClr val="00206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tLang="ja-JP" sz="2800" b="1" dirty="0">
                <a:latin typeface="+mn-ea"/>
              </a:endParaRPr>
            </a:p>
            <a:p>
              <a:pPr algn="ctr" fontAlgn="auto">
                <a:spcBef>
                  <a:spcPts val="0"/>
                </a:spcBef>
                <a:spcAft>
                  <a:spcPts val="0"/>
                </a:spcAft>
                <a:defRPr/>
              </a:pPr>
              <a:r>
                <a:rPr lang="ja-JP" altLang="en-US" sz="2800" b="1" dirty="0" smtClean="0">
                  <a:latin typeface="+mn-ea"/>
                </a:rPr>
                <a:t>免疫が無い</a:t>
              </a:r>
              <a:endParaRPr lang="ja-JP" altLang="en-US" sz="2800" b="1" dirty="0">
                <a:latin typeface="+mn-ea"/>
              </a:endParaRPr>
            </a:p>
            <a:p>
              <a:pPr algn="ctr" fontAlgn="auto">
                <a:spcBef>
                  <a:spcPts val="0"/>
                </a:spcBef>
                <a:spcAft>
                  <a:spcPts val="0"/>
                </a:spcAft>
                <a:defRPr/>
              </a:pPr>
              <a:r>
                <a:rPr lang="ja-JP" altLang="en-US" sz="2800" b="1" dirty="0">
                  <a:latin typeface="+mn-ea"/>
                </a:rPr>
                <a:t>（宿主</a:t>
              </a:r>
              <a:r>
                <a:rPr lang="ja-JP" altLang="en-US" sz="2800" b="1" dirty="0" smtClean="0">
                  <a:latin typeface="+mn-ea"/>
                </a:rPr>
                <a:t>の感受性</a:t>
              </a:r>
              <a:r>
                <a:rPr lang="ja-JP" altLang="en-US" sz="2800" b="1" dirty="0">
                  <a:latin typeface="+mn-ea"/>
                </a:rPr>
                <a:t>）</a:t>
              </a:r>
              <a:r>
                <a:rPr lang="en-US" altLang="ja-JP" sz="2800" b="1" dirty="0">
                  <a:latin typeface="+mn-ea"/>
                </a:rPr>
                <a:t/>
              </a:r>
              <a:br>
                <a:rPr lang="en-US" altLang="ja-JP" sz="2800" b="1" dirty="0">
                  <a:latin typeface="+mn-ea"/>
                </a:rPr>
              </a:br>
              <a:endParaRPr lang="ja-JP" altLang="en-US" sz="2800" b="1" dirty="0">
                <a:latin typeface="+mn-ea"/>
              </a:endParaRPr>
            </a:p>
          </p:txBody>
        </p:sp>
      </p:grpSp>
      <p:sp>
        <p:nvSpPr>
          <p:cNvPr id="9" name="テキスト ボックス 8"/>
          <p:cNvSpPr txBox="1"/>
          <p:nvPr/>
        </p:nvSpPr>
        <p:spPr>
          <a:xfrm>
            <a:off x="539552" y="5589240"/>
            <a:ext cx="3168030" cy="707886"/>
          </a:xfrm>
          <a:prstGeom prst="rect">
            <a:avLst/>
          </a:prstGeom>
          <a:noFill/>
        </p:spPr>
        <p:txBody>
          <a:bodyPr wrap="square">
            <a:spAutoFit/>
          </a:bodyPr>
          <a:lstStyle/>
          <a:p>
            <a:pPr algn="ctr" fontAlgn="auto">
              <a:spcBef>
                <a:spcPts val="0"/>
              </a:spcBef>
              <a:spcAft>
                <a:spcPts val="0"/>
              </a:spcAft>
              <a:defRPr/>
            </a:pPr>
            <a:r>
              <a:rPr lang="ja-JP" altLang="en-US" sz="2000" b="1" dirty="0" smtClean="0">
                <a:latin typeface="+mn-ea"/>
              </a:rPr>
              <a:t>病原体に対する免疫が　　十分無いと体内で増殖する</a:t>
            </a:r>
            <a:endParaRPr lang="en-US" altLang="ja-JP" sz="2000" b="1" dirty="0" smtClean="0">
              <a:latin typeface="+mn-ea"/>
            </a:endParaRPr>
          </a:p>
        </p:txBody>
      </p:sp>
      <p:sp>
        <p:nvSpPr>
          <p:cNvPr id="10" name="タイトル 1"/>
          <p:cNvSpPr txBox="1">
            <a:spLocks/>
          </p:cNvSpPr>
          <p:nvPr/>
        </p:nvSpPr>
        <p:spPr>
          <a:xfrm>
            <a:off x="0" y="115888"/>
            <a:ext cx="9144000" cy="633412"/>
          </a:xfrm>
          <a:prstGeom prst="rect">
            <a:avLst/>
          </a:prstGeom>
        </p:spPr>
        <p:txBody>
          <a:bodyPr>
            <a:noAutofit/>
          </a:bodyPr>
          <a:lstStyle/>
          <a:p>
            <a:pPr algn="ctr" fontAlgn="auto">
              <a:spcAft>
                <a:spcPts val="0"/>
              </a:spcAft>
              <a:defRPr/>
            </a:pPr>
            <a:r>
              <a:rPr lang="ja-JP" altLang="en-US" sz="4000" dirty="0">
                <a:latin typeface="+mn-ea"/>
              </a:rPr>
              <a:t>感染成立</a:t>
            </a:r>
            <a:r>
              <a:rPr lang="ja-JP" altLang="en-US" sz="4000" dirty="0" smtClean="0">
                <a:latin typeface="+mn-ea"/>
              </a:rPr>
              <a:t>の</a:t>
            </a:r>
            <a:r>
              <a:rPr lang="en-US" altLang="ja-JP" sz="4000" dirty="0" smtClean="0">
                <a:latin typeface="+mn-ea"/>
              </a:rPr>
              <a:t>3</a:t>
            </a:r>
            <a:r>
              <a:rPr lang="ja-JP" altLang="en-US" sz="4000" dirty="0" err="1" smtClean="0">
                <a:latin typeface="+mn-ea"/>
              </a:rPr>
              <a:t>つの</a:t>
            </a:r>
            <a:r>
              <a:rPr lang="ja-JP" altLang="en-US" sz="4000" dirty="0">
                <a:latin typeface="+mn-ea"/>
              </a:rPr>
              <a:t>要件</a:t>
            </a:r>
            <a:endParaRPr lang="ja-JP" altLang="en-US" sz="4000" dirty="0">
              <a:latin typeface="+mn-ea"/>
              <a:cs typeface="+mj-cs"/>
            </a:endParaRPr>
          </a:p>
        </p:txBody>
      </p:sp>
      <p:cxnSp>
        <p:nvCxnSpPr>
          <p:cNvPr id="14" name="直線コネクタ 13"/>
          <p:cNvCxnSpPr/>
          <p:nvPr/>
        </p:nvCxnSpPr>
        <p:spPr>
          <a:xfrm>
            <a:off x="1799184" y="836712"/>
            <a:ext cx="550912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5006598" y="5595647"/>
            <a:ext cx="3168030" cy="400110"/>
          </a:xfrm>
          <a:prstGeom prst="rect">
            <a:avLst/>
          </a:prstGeom>
          <a:noFill/>
        </p:spPr>
        <p:txBody>
          <a:bodyPr wrap="square">
            <a:spAutoFit/>
          </a:bodyPr>
          <a:lstStyle/>
          <a:p>
            <a:pPr algn="ctr" fontAlgn="auto">
              <a:spcBef>
                <a:spcPts val="0"/>
              </a:spcBef>
              <a:spcAft>
                <a:spcPts val="0"/>
              </a:spcAft>
              <a:defRPr/>
            </a:pPr>
            <a:r>
              <a:rPr lang="ja-JP" altLang="en-US" sz="2000" b="1" dirty="0" smtClean="0">
                <a:latin typeface="+mn-ea"/>
              </a:rPr>
              <a:t>患者からの病原体に接する</a:t>
            </a:r>
            <a:endParaRPr lang="en-US" altLang="ja-JP" sz="2000" b="1" dirty="0">
              <a:latin typeface="+mn-ea"/>
            </a:endParaRPr>
          </a:p>
        </p:txBody>
      </p:sp>
      <p:sp>
        <p:nvSpPr>
          <p:cNvPr id="17" name="テキスト ボックス 16"/>
          <p:cNvSpPr txBox="1"/>
          <p:nvPr/>
        </p:nvSpPr>
        <p:spPr>
          <a:xfrm>
            <a:off x="2915816" y="2564904"/>
            <a:ext cx="3168030" cy="400110"/>
          </a:xfrm>
          <a:prstGeom prst="rect">
            <a:avLst/>
          </a:prstGeom>
          <a:noFill/>
        </p:spPr>
        <p:txBody>
          <a:bodyPr wrap="square">
            <a:spAutoFit/>
          </a:bodyPr>
          <a:lstStyle/>
          <a:p>
            <a:pPr algn="ctr" fontAlgn="auto">
              <a:spcBef>
                <a:spcPts val="0"/>
              </a:spcBef>
              <a:spcAft>
                <a:spcPts val="0"/>
              </a:spcAft>
              <a:defRPr/>
            </a:pPr>
            <a:r>
              <a:rPr lang="ja-JP" altLang="en-US" sz="2000" b="1" dirty="0" smtClean="0">
                <a:latin typeface="+mn-ea"/>
              </a:rPr>
              <a:t>感染源となる患者がいる</a:t>
            </a:r>
            <a:endParaRPr lang="en-US" altLang="ja-JP" sz="2000" b="1" dirty="0">
              <a:latin typeface="+mn-ea"/>
            </a:endParaRPr>
          </a:p>
        </p:txBody>
      </p:sp>
    </p:spTree>
    <p:extLst>
      <p:ext uri="{BB962C8B-B14F-4D97-AF65-F5344CB8AC3E}">
        <p14:creationId xmlns:p14="http://schemas.microsoft.com/office/powerpoint/2010/main" val="13617490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32656"/>
            <a:ext cx="9144000" cy="582612"/>
          </a:xfrm>
        </p:spPr>
        <p:txBody>
          <a:bodyPr>
            <a:noAutofit/>
          </a:bodyPr>
          <a:lstStyle/>
          <a:p>
            <a:pPr eaLnBrk="1" hangingPunct="1">
              <a:defRPr/>
            </a:pPr>
            <a:r>
              <a:rPr lang="ja-JP" altLang="en-US" sz="4000" b="1" dirty="0" smtClean="0">
                <a:latin typeface="+mn-ea"/>
                <a:ea typeface="+mn-ea"/>
              </a:rPr>
              <a:t>うつさない（感染源対策）</a:t>
            </a:r>
            <a:r>
              <a:rPr lang="ja-JP" altLang="en-US" dirty="0" smtClean="0">
                <a:latin typeface="+mn-ea"/>
                <a:ea typeface="+mn-ea"/>
              </a:rPr>
              <a:t>　</a:t>
            </a:r>
          </a:p>
        </p:txBody>
      </p:sp>
      <p:sp>
        <p:nvSpPr>
          <p:cNvPr id="5123" name="コンテンツ プレースホルダ 2"/>
          <p:cNvSpPr>
            <a:spLocks noGrp="1"/>
          </p:cNvSpPr>
          <p:nvPr>
            <p:ph idx="1"/>
          </p:nvPr>
        </p:nvSpPr>
        <p:spPr>
          <a:xfrm>
            <a:off x="107504" y="1340545"/>
            <a:ext cx="8928422" cy="2808535"/>
          </a:xfrm>
        </p:spPr>
        <p:txBody>
          <a:bodyPr>
            <a:noAutofit/>
          </a:bodyPr>
          <a:lstStyle/>
          <a:p>
            <a:pPr eaLnBrk="1" hangingPunct="1"/>
            <a:r>
              <a:rPr lang="ja-JP" altLang="en-US" sz="2800" dirty="0" smtClean="0">
                <a:latin typeface="+mn-ea"/>
              </a:rPr>
              <a:t>咳が出る人はマスクをする（咳エチケット）。</a:t>
            </a:r>
            <a:endParaRPr lang="en-US" altLang="ja-JP" sz="2800" dirty="0" smtClean="0">
              <a:latin typeface="+mn-ea"/>
            </a:endParaRPr>
          </a:p>
          <a:p>
            <a:pPr eaLnBrk="1" hangingPunct="1"/>
            <a:endParaRPr lang="en-US" altLang="ja-JP" sz="2800" dirty="0" smtClean="0">
              <a:latin typeface="+mn-ea"/>
            </a:endParaRPr>
          </a:p>
          <a:p>
            <a:pPr eaLnBrk="1" hangingPunct="1"/>
            <a:r>
              <a:rPr lang="ja-JP" altLang="en-US" sz="2800" dirty="0" smtClean="0">
                <a:latin typeface="+mn-ea"/>
              </a:rPr>
              <a:t>自宅での療養の際には他の家族と離れた部屋</a:t>
            </a:r>
            <a:r>
              <a:rPr lang="ja-JP" altLang="en-US" sz="2800" dirty="0">
                <a:latin typeface="+mn-ea"/>
              </a:rPr>
              <a:t>で</a:t>
            </a:r>
            <a:r>
              <a:rPr lang="ja-JP" altLang="en-US" sz="2800" dirty="0" smtClean="0">
                <a:latin typeface="+mn-ea"/>
              </a:rPr>
              <a:t>過ごす。</a:t>
            </a:r>
            <a:endParaRPr lang="en-US" altLang="ja-JP" sz="2800" dirty="0" smtClean="0">
              <a:latin typeface="+mn-ea"/>
            </a:endParaRPr>
          </a:p>
          <a:p>
            <a:pPr marL="0" indent="0">
              <a:buNone/>
            </a:pPr>
            <a:endParaRPr lang="en-US" altLang="ja-JP" sz="2800" dirty="0" smtClean="0">
              <a:latin typeface="+mn-ea"/>
            </a:endParaRPr>
          </a:p>
          <a:p>
            <a:r>
              <a:rPr lang="ja-JP" altLang="en-US" sz="2800" dirty="0" smtClean="0">
                <a:latin typeface="+mn-ea"/>
              </a:rPr>
              <a:t>症状</a:t>
            </a:r>
            <a:r>
              <a:rPr lang="ja-JP" altLang="en-US" sz="2800" dirty="0">
                <a:latin typeface="+mn-ea"/>
              </a:rPr>
              <a:t>が</a:t>
            </a:r>
            <a:r>
              <a:rPr lang="ja-JP" altLang="en-US" sz="2800" dirty="0" smtClean="0">
                <a:latin typeface="+mn-ea"/>
              </a:rPr>
              <a:t>ある間は外出しない。</a:t>
            </a:r>
            <a:endParaRPr lang="en-US" altLang="ja-JP" sz="2800" dirty="0" smtClean="0">
              <a:latin typeface="+mn-ea"/>
            </a:endParaRPr>
          </a:p>
          <a:p>
            <a:pPr marL="0" indent="0">
              <a:buNone/>
            </a:pPr>
            <a:r>
              <a:rPr lang="ja-JP" altLang="en-US" sz="2800" dirty="0">
                <a:latin typeface="+mn-ea"/>
              </a:rPr>
              <a:t>　</a:t>
            </a:r>
            <a:r>
              <a:rPr lang="ja-JP" altLang="en-US" sz="2800" dirty="0" smtClean="0">
                <a:latin typeface="+mn-ea"/>
              </a:rPr>
              <a:t>学校保健安全法では、発症した後</a:t>
            </a:r>
            <a:r>
              <a:rPr lang="en-US" altLang="ja-JP" sz="2800" dirty="0" smtClean="0">
                <a:latin typeface="+mn-ea"/>
              </a:rPr>
              <a:t>5</a:t>
            </a:r>
            <a:r>
              <a:rPr lang="ja-JP" altLang="en-US" sz="2800" dirty="0" smtClean="0">
                <a:latin typeface="+mn-ea"/>
              </a:rPr>
              <a:t>日を経過し、かつ　　解熱後</a:t>
            </a:r>
            <a:r>
              <a:rPr lang="en-US" altLang="ja-JP" sz="2800" dirty="0" smtClean="0">
                <a:latin typeface="+mn-ea"/>
              </a:rPr>
              <a:t>2</a:t>
            </a:r>
            <a:r>
              <a:rPr lang="ja-JP" altLang="en-US" sz="2800" dirty="0" smtClean="0">
                <a:latin typeface="+mn-ea"/>
              </a:rPr>
              <a:t>日（幼児にあっては</a:t>
            </a:r>
            <a:r>
              <a:rPr lang="en-US" altLang="ja-JP" sz="2800" dirty="0" smtClean="0">
                <a:latin typeface="+mn-ea"/>
              </a:rPr>
              <a:t>3</a:t>
            </a:r>
            <a:r>
              <a:rPr lang="ja-JP" altLang="en-US" sz="2800" dirty="0" smtClean="0">
                <a:latin typeface="+mn-ea"/>
              </a:rPr>
              <a:t>日）を経過するまで出席　　　停止としている。</a:t>
            </a:r>
            <a:endParaRPr lang="en-US" altLang="ja-JP" sz="2800" dirty="0" smtClean="0">
              <a:latin typeface="+mn-ea"/>
            </a:endParaRPr>
          </a:p>
          <a:p>
            <a:pPr marL="0" indent="0">
              <a:buNone/>
            </a:pPr>
            <a:r>
              <a:rPr lang="ja-JP" altLang="en-US" sz="2800" dirty="0" smtClean="0">
                <a:latin typeface="+mn-ea"/>
              </a:rPr>
              <a:t>　成人では基準が法令などでは示されておらず、それぞれの企業などで判断が求められる。</a:t>
            </a:r>
            <a:endParaRPr lang="en-US" altLang="ja-JP" sz="2800" dirty="0" smtClean="0">
              <a:latin typeface="+mn-ea"/>
            </a:endParaRPr>
          </a:p>
        </p:txBody>
      </p:sp>
      <p:cxnSp>
        <p:nvCxnSpPr>
          <p:cNvPr id="5" name="直線コネクタ 4"/>
          <p:cNvCxnSpPr/>
          <p:nvPr/>
        </p:nvCxnSpPr>
        <p:spPr>
          <a:xfrm>
            <a:off x="1799184" y="980728"/>
            <a:ext cx="550912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3526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07704" y="5988"/>
            <a:ext cx="5040560" cy="6852012"/>
          </a:xfrm>
        </p:spPr>
      </p:pic>
    </p:spTree>
    <p:extLst>
      <p:ext uri="{BB962C8B-B14F-4D97-AF65-F5344CB8AC3E}">
        <p14:creationId xmlns:p14="http://schemas.microsoft.com/office/powerpoint/2010/main" val="2527870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p:cNvSpPr>
            <a:spLocks noChangeArrowheads="1"/>
          </p:cNvSpPr>
          <p:nvPr/>
        </p:nvSpPr>
        <p:spPr bwMode="auto">
          <a:xfrm>
            <a:off x="0" y="260648"/>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ja-JP" altLang="en-US" sz="4000" dirty="0">
                <a:latin typeface="+mn-ea"/>
              </a:rPr>
              <a:t>うつらない</a:t>
            </a:r>
          </a:p>
        </p:txBody>
      </p:sp>
      <p:sp>
        <p:nvSpPr>
          <p:cNvPr id="5" name="コンテンツ プレースホルダ 2"/>
          <p:cNvSpPr>
            <a:spLocks/>
          </p:cNvSpPr>
          <p:nvPr/>
        </p:nvSpPr>
        <p:spPr bwMode="auto">
          <a:xfrm>
            <a:off x="215008" y="1124744"/>
            <a:ext cx="8928992" cy="5616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defRPr/>
            </a:pPr>
            <a:r>
              <a:rPr lang="ja-JP" altLang="en-US" sz="2800" dirty="0" smtClean="0">
                <a:latin typeface="+mn-ea"/>
              </a:rPr>
              <a:t>Ｉ</a:t>
            </a:r>
            <a:r>
              <a:rPr lang="en-US" altLang="ja-JP" sz="2800" dirty="0" smtClean="0">
                <a:latin typeface="+mn-ea"/>
              </a:rPr>
              <a:t>.</a:t>
            </a:r>
            <a:r>
              <a:rPr lang="ja-JP" altLang="en-US" sz="2800" dirty="0">
                <a:latin typeface="+mn-ea"/>
              </a:rPr>
              <a:t> </a:t>
            </a:r>
            <a:r>
              <a:rPr lang="ja-JP" altLang="en-US" sz="2800" dirty="0" smtClean="0">
                <a:latin typeface="+mn-ea"/>
              </a:rPr>
              <a:t>感染</a:t>
            </a:r>
            <a:r>
              <a:rPr lang="ja-JP" altLang="en-US" sz="2800" dirty="0">
                <a:latin typeface="+mn-ea"/>
              </a:rPr>
              <a:t>経路</a:t>
            </a:r>
            <a:r>
              <a:rPr lang="ja-JP" altLang="en-US" sz="2800" dirty="0" smtClean="0">
                <a:latin typeface="+mn-ea"/>
              </a:rPr>
              <a:t>対策</a:t>
            </a:r>
            <a:endParaRPr lang="en-US" altLang="ja-JP" sz="2800" dirty="0" smtClean="0">
              <a:latin typeface="+mn-ea"/>
            </a:endParaRPr>
          </a:p>
          <a:p>
            <a:pPr marL="342900" indent="-342900">
              <a:spcBef>
                <a:spcPct val="20000"/>
              </a:spcBef>
              <a:buFont typeface="Arial" charset="0"/>
              <a:buChar char="•"/>
              <a:defRPr/>
            </a:pPr>
            <a:r>
              <a:rPr lang="ja-JP" altLang="en-US" sz="2800" dirty="0" smtClean="0">
                <a:latin typeface="+mn-ea"/>
              </a:rPr>
              <a:t>こまめ</a:t>
            </a:r>
            <a:r>
              <a:rPr lang="ja-JP" altLang="en-US" sz="2800" dirty="0">
                <a:latin typeface="+mn-ea"/>
              </a:rPr>
              <a:t>な</a:t>
            </a:r>
            <a:r>
              <a:rPr lang="ja-JP" altLang="en-US" sz="2800" dirty="0" smtClean="0">
                <a:latin typeface="+mn-ea"/>
              </a:rPr>
              <a:t>手洗い（インフルエンザにはアルコール手指　　消毒液が効果的）</a:t>
            </a:r>
            <a:endParaRPr lang="en-US" altLang="ja-JP" sz="2800" dirty="0" smtClean="0">
              <a:latin typeface="+mn-ea"/>
            </a:endParaRPr>
          </a:p>
          <a:p>
            <a:pPr marL="342900" indent="-342900">
              <a:spcBef>
                <a:spcPct val="20000"/>
              </a:spcBef>
              <a:buFont typeface="Arial" charset="0"/>
              <a:buChar char="•"/>
              <a:defRPr/>
            </a:pPr>
            <a:r>
              <a:rPr lang="ja-JP" altLang="en-US" sz="2800" dirty="0" smtClean="0">
                <a:latin typeface="+mn-ea"/>
              </a:rPr>
              <a:t>顔</a:t>
            </a:r>
            <a:r>
              <a:rPr lang="ja-JP" altLang="en-US" sz="2800" dirty="0">
                <a:latin typeface="+mn-ea"/>
              </a:rPr>
              <a:t>を汚れた手で</a:t>
            </a:r>
            <a:r>
              <a:rPr lang="ja-JP" altLang="en-US" sz="2800" dirty="0" smtClean="0">
                <a:latin typeface="+mn-ea"/>
              </a:rPr>
              <a:t>触らない</a:t>
            </a:r>
            <a:endParaRPr lang="en-US" altLang="ja-JP" sz="2800" dirty="0" smtClean="0">
              <a:latin typeface="+mn-ea"/>
            </a:endParaRPr>
          </a:p>
          <a:p>
            <a:pPr marL="342900" indent="-342900">
              <a:spcBef>
                <a:spcPct val="20000"/>
              </a:spcBef>
              <a:buFont typeface="Arial" charset="0"/>
              <a:buChar char="•"/>
              <a:defRPr/>
            </a:pPr>
            <a:r>
              <a:rPr lang="ja-JP" altLang="en-US" sz="2800" dirty="0" smtClean="0">
                <a:latin typeface="+mn-ea"/>
              </a:rPr>
              <a:t>人混み</a:t>
            </a:r>
            <a:r>
              <a:rPr lang="ja-JP" altLang="en-US" sz="2800" dirty="0">
                <a:latin typeface="+mn-ea"/>
              </a:rPr>
              <a:t>に行く際はマスクを</a:t>
            </a:r>
            <a:r>
              <a:rPr lang="ja-JP" altLang="en-US" sz="2800" dirty="0" smtClean="0">
                <a:latin typeface="+mn-ea"/>
              </a:rPr>
              <a:t>する</a:t>
            </a:r>
            <a:endParaRPr lang="en-US" altLang="ja-JP" sz="2800" dirty="0">
              <a:latin typeface="+mn-ea"/>
            </a:endParaRPr>
          </a:p>
          <a:p>
            <a:pPr marL="342900" indent="-342900">
              <a:spcBef>
                <a:spcPct val="20000"/>
              </a:spcBef>
              <a:buFont typeface="Arial" charset="0"/>
              <a:buChar char="•"/>
              <a:defRPr/>
            </a:pPr>
            <a:r>
              <a:rPr lang="ja-JP" altLang="en-US" sz="2800" dirty="0" smtClean="0">
                <a:latin typeface="+mn-ea"/>
              </a:rPr>
              <a:t>感染者</a:t>
            </a:r>
            <a:r>
              <a:rPr lang="ja-JP" altLang="en-US" sz="2800" dirty="0">
                <a:latin typeface="+mn-ea"/>
              </a:rPr>
              <a:t>の</a:t>
            </a:r>
            <a:r>
              <a:rPr lang="ja-JP" altLang="en-US" sz="2800" dirty="0" smtClean="0">
                <a:latin typeface="+mn-ea"/>
              </a:rPr>
              <a:t>看病する人はマスク</a:t>
            </a:r>
            <a:r>
              <a:rPr lang="ja-JP" altLang="en-US" sz="2800" dirty="0">
                <a:latin typeface="+mn-ea"/>
              </a:rPr>
              <a:t>をし</a:t>
            </a:r>
            <a:r>
              <a:rPr lang="ja-JP" altLang="en-US" sz="2800" dirty="0" smtClean="0">
                <a:latin typeface="+mn-ea"/>
              </a:rPr>
              <a:t>、手</a:t>
            </a:r>
            <a:r>
              <a:rPr lang="ja-JP" altLang="en-US" sz="2800" dirty="0">
                <a:latin typeface="+mn-ea"/>
              </a:rPr>
              <a:t>を</a:t>
            </a:r>
            <a:r>
              <a:rPr lang="ja-JP" altLang="en-US" sz="2800" dirty="0" smtClean="0">
                <a:latin typeface="+mn-ea"/>
              </a:rPr>
              <a:t>洗う</a:t>
            </a:r>
            <a:endParaRPr lang="en-US" altLang="ja-JP" sz="2800" dirty="0" smtClean="0">
              <a:latin typeface="+mn-ea"/>
            </a:endParaRPr>
          </a:p>
          <a:p>
            <a:pPr marL="342900" indent="-342900">
              <a:spcBef>
                <a:spcPct val="20000"/>
              </a:spcBef>
              <a:buFont typeface="Arial" charset="0"/>
              <a:buChar char="•"/>
              <a:defRPr/>
            </a:pPr>
            <a:r>
              <a:rPr lang="ja-JP" altLang="en-US" sz="2800" dirty="0">
                <a:latin typeface="+mn-ea"/>
              </a:rPr>
              <a:t>外出から帰ったらうがいを</a:t>
            </a:r>
            <a:r>
              <a:rPr lang="ja-JP" altLang="en-US" sz="2800" dirty="0" smtClean="0">
                <a:latin typeface="+mn-ea"/>
              </a:rPr>
              <a:t>する</a:t>
            </a:r>
            <a:endParaRPr lang="en-US" altLang="ja-JP" sz="2800" dirty="0" smtClean="0">
              <a:latin typeface="+mn-ea"/>
            </a:endParaRPr>
          </a:p>
          <a:p>
            <a:pPr>
              <a:spcBef>
                <a:spcPct val="20000"/>
              </a:spcBef>
              <a:defRPr/>
            </a:pPr>
            <a:endParaRPr lang="en-US" altLang="ja-JP" sz="2800" dirty="0" smtClean="0">
              <a:latin typeface="+mn-ea"/>
            </a:endParaRPr>
          </a:p>
          <a:p>
            <a:pPr>
              <a:spcBef>
                <a:spcPct val="20000"/>
              </a:spcBef>
              <a:defRPr/>
            </a:pPr>
            <a:r>
              <a:rPr lang="en-US" altLang="ja-JP" sz="2800" dirty="0" smtClean="0">
                <a:latin typeface="+mn-ea"/>
              </a:rPr>
              <a:t>Ⅱ.</a:t>
            </a:r>
            <a:r>
              <a:rPr lang="ja-JP" altLang="en-US" sz="2800" dirty="0" smtClean="0">
                <a:latin typeface="+mn-ea"/>
              </a:rPr>
              <a:t>宿主の感受性対策（免疫を確保する）</a:t>
            </a:r>
            <a:endParaRPr lang="en-US" altLang="ja-JP" sz="2800" dirty="0">
              <a:latin typeface="+mn-ea"/>
            </a:endParaRPr>
          </a:p>
          <a:p>
            <a:pPr marL="342900" indent="-342900">
              <a:spcBef>
                <a:spcPct val="20000"/>
              </a:spcBef>
              <a:buFont typeface="Arial" charset="0"/>
              <a:buChar char="•"/>
              <a:defRPr/>
            </a:pPr>
            <a:r>
              <a:rPr lang="ja-JP" altLang="en-US" sz="2800" dirty="0">
                <a:latin typeface="+mn-ea"/>
              </a:rPr>
              <a:t>ワクチン</a:t>
            </a:r>
            <a:r>
              <a:rPr lang="ja-JP" altLang="en-US" sz="2800" dirty="0" smtClean="0">
                <a:latin typeface="+mn-ea"/>
              </a:rPr>
              <a:t>接種</a:t>
            </a:r>
            <a:endParaRPr lang="ja-JP" altLang="en-US" sz="2800" dirty="0">
              <a:latin typeface="+mn-ea"/>
            </a:endParaRPr>
          </a:p>
          <a:p>
            <a:pPr marL="342900" indent="-342900">
              <a:spcBef>
                <a:spcPct val="20000"/>
              </a:spcBef>
              <a:buFont typeface="Arial" charset="0"/>
              <a:buChar char="•"/>
              <a:defRPr/>
            </a:pPr>
            <a:r>
              <a:rPr lang="ja-JP" altLang="en-US" sz="2800" dirty="0">
                <a:latin typeface="+mn-ea"/>
              </a:rPr>
              <a:t>普段から体調管理を</a:t>
            </a:r>
            <a:r>
              <a:rPr lang="ja-JP" altLang="en-US" sz="2800" dirty="0" smtClean="0">
                <a:latin typeface="+mn-ea"/>
              </a:rPr>
              <a:t>心がける（</a:t>
            </a:r>
            <a:r>
              <a:rPr lang="ja-JP" altLang="en-US" sz="2800" dirty="0">
                <a:latin typeface="+mn-ea"/>
              </a:rPr>
              <a:t>睡眠、食事、運動など）</a:t>
            </a:r>
            <a:endParaRPr lang="en-US" altLang="ja-JP" sz="2800" dirty="0">
              <a:latin typeface="+mn-ea"/>
            </a:endParaRPr>
          </a:p>
          <a:p>
            <a:pPr>
              <a:spcBef>
                <a:spcPct val="20000"/>
              </a:spcBef>
              <a:defRPr/>
            </a:pPr>
            <a:endParaRPr lang="en-US" altLang="ja-JP" sz="2800" dirty="0">
              <a:latin typeface="+mn-ea"/>
            </a:endParaRPr>
          </a:p>
        </p:txBody>
      </p:sp>
      <p:cxnSp>
        <p:nvCxnSpPr>
          <p:cNvPr id="4" name="直線コネクタ 3"/>
          <p:cNvCxnSpPr/>
          <p:nvPr/>
        </p:nvCxnSpPr>
        <p:spPr>
          <a:xfrm>
            <a:off x="1799184" y="908720"/>
            <a:ext cx="550912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34720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グループ化 42"/>
          <p:cNvGrpSpPr/>
          <p:nvPr/>
        </p:nvGrpSpPr>
        <p:grpSpPr>
          <a:xfrm>
            <a:off x="6444208" y="2708920"/>
            <a:ext cx="1966186" cy="2271737"/>
            <a:chOff x="6444208" y="2708920"/>
            <a:chExt cx="1966186" cy="2271737"/>
          </a:xfrm>
        </p:grpSpPr>
        <p:pic>
          <p:nvPicPr>
            <p:cNvPr id="9" name="図 8" descr="046.jpg"/>
            <p:cNvPicPr>
              <a:picLocks noChangeAspect="1"/>
            </p:cNvPicPr>
            <p:nvPr/>
          </p:nvPicPr>
          <p:blipFill>
            <a:blip r:embed="rId3" cstate="print"/>
            <a:stretch>
              <a:fillRect/>
            </a:stretch>
          </p:blipFill>
          <p:spPr>
            <a:xfrm>
              <a:off x="6660232" y="2708920"/>
              <a:ext cx="1750162" cy="1684325"/>
            </a:xfrm>
            <a:prstGeom prst="rect">
              <a:avLst/>
            </a:prstGeom>
          </p:spPr>
        </p:pic>
        <p:sp>
          <p:nvSpPr>
            <p:cNvPr id="37" name="Rectangle 279"/>
            <p:cNvSpPr>
              <a:spLocks noChangeArrowheads="1"/>
            </p:cNvSpPr>
            <p:nvPr/>
          </p:nvSpPr>
          <p:spPr bwMode="auto">
            <a:xfrm>
              <a:off x="6444208" y="4365104"/>
              <a:ext cx="1847850"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ja-JP" altLang="en-US" sz="2000" dirty="0" smtClean="0">
                  <a:latin typeface="+mn-ea"/>
                  <a:cs typeface="Arial" pitchFamily="34" charset="0"/>
                </a:rPr>
                <a:t>④親指の周囲も洗う</a:t>
              </a:r>
              <a:endParaRPr lang="ja-JP" altLang="ja-JP" sz="2000" dirty="0">
                <a:latin typeface="+mn-ea"/>
                <a:cs typeface="Arial" pitchFamily="34" charset="0"/>
              </a:endParaRPr>
            </a:p>
          </p:txBody>
        </p:sp>
      </p:grpSp>
      <p:sp>
        <p:nvSpPr>
          <p:cNvPr id="8212" name="Rectangle 26"/>
          <p:cNvSpPr>
            <a:spLocks noChangeArrowheads="1"/>
          </p:cNvSpPr>
          <p:nvPr/>
        </p:nvSpPr>
        <p:spPr bwMode="auto">
          <a:xfrm>
            <a:off x="971600" y="5357813"/>
            <a:ext cx="6984776" cy="1323439"/>
          </a:xfrm>
          <a:prstGeom prst="rect">
            <a:avLst/>
          </a:prstGeom>
          <a:noFill/>
          <a:ln w="28575" algn="ctr">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r>
              <a:rPr lang="ja-JP" altLang="en-US" b="1" dirty="0">
                <a:latin typeface="+mn-ea"/>
              </a:rPr>
              <a:t>・</a:t>
            </a:r>
            <a:r>
              <a:rPr lang="ja-JP" altLang="en-US" sz="2000" b="1" dirty="0">
                <a:latin typeface="+mn-ea"/>
              </a:rPr>
              <a:t>手洗い後すぐに清潔なタオルかペーパータオルで拭き取り、</a:t>
            </a:r>
            <a:br>
              <a:rPr lang="ja-JP" altLang="en-US" sz="2000" b="1" dirty="0">
                <a:latin typeface="+mn-ea"/>
              </a:rPr>
            </a:br>
            <a:r>
              <a:rPr lang="ja-JP" altLang="en-US" sz="2000" b="1" dirty="0" smtClean="0">
                <a:latin typeface="+mn-ea"/>
              </a:rPr>
              <a:t>　ペーパータオル</a:t>
            </a:r>
            <a:r>
              <a:rPr lang="ja-JP" altLang="en-US" sz="2000" b="1" dirty="0">
                <a:latin typeface="+mn-ea"/>
              </a:rPr>
              <a:t>はすぐに捨てます</a:t>
            </a:r>
          </a:p>
          <a:p>
            <a:r>
              <a:rPr lang="ja-JP" altLang="en-US" sz="2000" b="1" dirty="0">
                <a:latin typeface="+mn-ea"/>
              </a:rPr>
              <a:t>・外出先など手洗いができない環境では速乾式手指</a:t>
            </a:r>
            <a:r>
              <a:rPr lang="ja-JP" altLang="en-US" sz="2000" b="1" dirty="0" smtClean="0">
                <a:latin typeface="+mn-ea"/>
              </a:rPr>
              <a:t>消毒用</a:t>
            </a:r>
            <a:endParaRPr lang="en-US" altLang="ja-JP" sz="2000" b="1" dirty="0" smtClean="0">
              <a:latin typeface="+mn-ea"/>
            </a:endParaRPr>
          </a:p>
          <a:p>
            <a:r>
              <a:rPr lang="ja-JP" altLang="en-US" sz="2000" b="1" dirty="0" smtClean="0">
                <a:latin typeface="+mn-ea"/>
              </a:rPr>
              <a:t>　アルコール</a:t>
            </a:r>
            <a:r>
              <a:rPr lang="ja-JP" altLang="en-US" sz="2000" b="1" dirty="0">
                <a:latin typeface="+mn-ea"/>
              </a:rPr>
              <a:t>（市販されています）を携行すること</a:t>
            </a:r>
            <a:r>
              <a:rPr lang="ja-JP" altLang="en-US" sz="2000" b="1" dirty="0" smtClean="0">
                <a:latin typeface="+mn-ea"/>
              </a:rPr>
              <a:t>も対策となる</a:t>
            </a:r>
            <a:endParaRPr lang="ja-JP" altLang="en-US" sz="2000" b="1" dirty="0">
              <a:latin typeface="+mn-ea"/>
            </a:endParaRPr>
          </a:p>
        </p:txBody>
      </p:sp>
      <p:sp>
        <p:nvSpPr>
          <p:cNvPr id="8213" name="Text Box 27"/>
          <p:cNvSpPr txBox="1">
            <a:spLocks noChangeArrowheads="1"/>
          </p:cNvSpPr>
          <p:nvPr/>
        </p:nvSpPr>
        <p:spPr bwMode="auto">
          <a:xfrm>
            <a:off x="1475656" y="4725144"/>
            <a:ext cx="63367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000" b="1" dirty="0">
                <a:solidFill>
                  <a:srgbClr val="0070C0"/>
                </a:solidFill>
                <a:latin typeface="+mn-ea"/>
                <a:ea typeface="+mn-ea"/>
              </a:rPr>
              <a:t>１５秒間</a:t>
            </a:r>
            <a:r>
              <a:rPr lang="ja-JP" altLang="en-US" sz="2000" b="1" dirty="0" smtClean="0">
                <a:solidFill>
                  <a:srgbClr val="0070C0"/>
                </a:solidFill>
                <a:latin typeface="+mn-ea"/>
                <a:ea typeface="+mn-ea"/>
              </a:rPr>
              <a:t>以上を目安に洗います</a:t>
            </a:r>
            <a:r>
              <a:rPr lang="ja-JP" altLang="en-US" sz="2000" b="1" dirty="0">
                <a:solidFill>
                  <a:srgbClr val="0070C0"/>
                </a:solidFill>
                <a:latin typeface="+mn-ea"/>
                <a:ea typeface="+mn-ea"/>
              </a:rPr>
              <a:t>！</a:t>
            </a:r>
          </a:p>
        </p:txBody>
      </p:sp>
      <p:sp>
        <p:nvSpPr>
          <p:cNvPr id="24" name="タイトル 1"/>
          <p:cNvSpPr txBox="1">
            <a:spLocks/>
          </p:cNvSpPr>
          <p:nvPr/>
        </p:nvSpPr>
        <p:spPr>
          <a:xfrm>
            <a:off x="0" y="188640"/>
            <a:ext cx="9144000" cy="648072"/>
          </a:xfrm>
          <a:prstGeom prst="rect">
            <a:avLst/>
          </a:prstGeom>
        </p:spPr>
        <p:txBody>
          <a:bodyPr/>
          <a:lstStyle/>
          <a:p>
            <a:pPr algn="ctr" fontAlgn="auto">
              <a:spcAft>
                <a:spcPts val="0"/>
              </a:spcAft>
              <a:defRPr/>
            </a:pPr>
            <a:r>
              <a:rPr lang="ja-JP" altLang="en-US" sz="4000" cap="small" dirty="0">
                <a:latin typeface="+mn-ea"/>
                <a:cs typeface="+mj-cs"/>
              </a:rPr>
              <a:t>しっかり、こまめに手を洗いましょう</a:t>
            </a:r>
          </a:p>
        </p:txBody>
      </p:sp>
      <p:grpSp>
        <p:nvGrpSpPr>
          <p:cNvPr id="44" name="グループ化 43"/>
          <p:cNvGrpSpPr/>
          <p:nvPr/>
        </p:nvGrpSpPr>
        <p:grpSpPr>
          <a:xfrm>
            <a:off x="2915815" y="1484784"/>
            <a:ext cx="4910679" cy="2390398"/>
            <a:chOff x="2915815" y="1484784"/>
            <a:chExt cx="4910679" cy="2390398"/>
          </a:xfrm>
        </p:grpSpPr>
        <p:grpSp>
          <p:nvGrpSpPr>
            <p:cNvPr id="12" name="Group 27"/>
            <p:cNvGrpSpPr>
              <a:grpSpLocks noChangeAspect="1"/>
            </p:cNvGrpSpPr>
            <p:nvPr/>
          </p:nvGrpSpPr>
          <p:grpSpPr bwMode="auto">
            <a:xfrm rot="-5400000">
              <a:off x="2936331" y="1464268"/>
              <a:ext cx="374174" cy="415205"/>
              <a:chOff x="1666" y="1562"/>
              <a:chExt cx="1038" cy="899"/>
            </a:xfrm>
          </p:grpSpPr>
          <p:sp>
            <p:nvSpPr>
              <p:cNvPr id="13" name="AutoShape 25"/>
              <p:cNvSpPr>
                <a:spLocks noChangeAspect="1" noChangeArrowheads="1"/>
              </p:cNvSpPr>
              <p:nvPr/>
            </p:nvSpPr>
            <p:spPr bwMode="auto">
              <a:xfrm flipV="1">
                <a:off x="1666" y="2088"/>
                <a:ext cx="1038" cy="373"/>
              </a:xfrm>
              <a:prstGeom prst="triangle">
                <a:avLst>
                  <a:gd name="adj" fmla="val 50000"/>
                </a:avLst>
              </a:prstGeom>
              <a:solidFill>
                <a:srgbClr val="8181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a:endParaRPr lang="ja-JP" altLang="en-US" sz="2000" dirty="0">
                  <a:solidFill>
                    <a:srgbClr val="0066FF"/>
                  </a:solidFill>
                  <a:latin typeface="+mn-ea"/>
                  <a:cs typeface="Arial" pitchFamily="34" charset="0"/>
                </a:endParaRPr>
              </a:p>
            </p:txBody>
          </p:sp>
          <p:sp>
            <p:nvSpPr>
              <p:cNvPr id="14" name="Rectangle 26"/>
              <p:cNvSpPr>
                <a:spLocks noChangeAspect="1" noChangeArrowheads="1"/>
              </p:cNvSpPr>
              <p:nvPr/>
            </p:nvSpPr>
            <p:spPr bwMode="auto">
              <a:xfrm>
                <a:off x="1874" y="1562"/>
                <a:ext cx="610" cy="572"/>
              </a:xfrm>
              <a:prstGeom prst="rect">
                <a:avLst/>
              </a:prstGeom>
              <a:solidFill>
                <a:srgbClr val="8181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wrap="none" anchor="ctr"/>
              <a:lstStyle/>
              <a:p>
                <a:pPr algn="ctr"/>
                <a:endParaRPr lang="ja-JP" altLang="en-US" sz="2000" dirty="0">
                  <a:solidFill>
                    <a:srgbClr val="0066FF"/>
                  </a:solidFill>
                  <a:latin typeface="+mn-ea"/>
                  <a:cs typeface="Arial" pitchFamily="34" charset="0"/>
                </a:endParaRPr>
              </a:p>
            </p:txBody>
          </p:sp>
        </p:grpSp>
        <p:grpSp>
          <p:nvGrpSpPr>
            <p:cNvPr id="15" name="Group 27"/>
            <p:cNvGrpSpPr>
              <a:grpSpLocks noChangeAspect="1"/>
            </p:cNvGrpSpPr>
            <p:nvPr/>
          </p:nvGrpSpPr>
          <p:grpSpPr bwMode="auto">
            <a:xfrm rot="-5400000">
              <a:off x="5672636" y="1464268"/>
              <a:ext cx="374174" cy="415205"/>
              <a:chOff x="1666" y="1562"/>
              <a:chExt cx="1038" cy="899"/>
            </a:xfrm>
          </p:grpSpPr>
          <p:sp>
            <p:nvSpPr>
              <p:cNvPr id="16" name="AutoShape 25"/>
              <p:cNvSpPr>
                <a:spLocks noChangeAspect="1" noChangeArrowheads="1"/>
              </p:cNvSpPr>
              <p:nvPr/>
            </p:nvSpPr>
            <p:spPr bwMode="auto">
              <a:xfrm flipV="1">
                <a:off x="1666" y="2088"/>
                <a:ext cx="1038" cy="373"/>
              </a:xfrm>
              <a:prstGeom prst="triangle">
                <a:avLst>
                  <a:gd name="adj" fmla="val 50000"/>
                </a:avLst>
              </a:prstGeom>
              <a:solidFill>
                <a:srgbClr val="8181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a:endParaRPr lang="ja-JP" altLang="en-US" sz="2000" dirty="0">
                  <a:solidFill>
                    <a:srgbClr val="0066FF"/>
                  </a:solidFill>
                  <a:latin typeface="+mn-ea"/>
                  <a:cs typeface="Arial" pitchFamily="34" charset="0"/>
                </a:endParaRPr>
              </a:p>
            </p:txBody>
          </p:sp>
          <p:sp>
            <p:nvSpPr>
              <p:cNvPr id="17" name="Rectangle 26"/>
              <p:cNvSpPr>
                <a:spLocks noChangeAspect="1" noChangeArrowheads="1"/>
              </p:cNvSpPr>
              <p:nvPr/>
            </p:nvSpPr>
            <p:spPr bwMode="auto">
              <a:xfrm>
                <a:off x="1874" y="1562"/>
                <a:ext cx="610" cy="572"/>
              </a:xfrm>
              <a:prstGeom prst="rect">
                <a:avLst/>
              </a:prstGeom>
              <a:solidFill>
                <a:srgbClr val="8181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wrap="none" anchor="ctr"/>
              <a:lstStyle/>
              <a:p>
                <a:pPr algn="ctr"/>
                <a:endParaRPr lang="ja-JP" altLang="en-US" sz="2000" dirty="0">
                  <a:solidFill>
                    <a:srgbClr val="0066FF"/>
                  </a:solidFill>
                  <a:latin typeface="+mn-ea"/>
                  <a:cs typeface="Arial" pitchFamily="34" charset="0"/>
                </a:endParaRPr>
              </a:p>
            </p:txBody>
          </p:sp>
        </p:grpSp>
        <p:grpSp>
          <p:nvGrpSpPr>
            <p:cNvPr id="21" name="Group 27"/>
            <p:cNvGrpSpPr>
              <a:grpSpLocks noChangeAspect="1"/>
            </p:cNvGrpSpPr>
            <p:nvPr/>
          </p:nvGrpSpPr>
          <p:grpSpPr bwMode="auto">
            <a:xfrm rot="5400000" flipH="1">
              <a:off x="2936332" y="3480492"/>
              <a:ext cx="374174" cy="415205"/>
              <a:chOff x="1666" y="1562"/>
              <a:chExt cx="1038" cy="899"/>
            </a:xfrm>
          </p:grpSpPr>
          <p:sp>
            <p:nvSpPr>
              <p:cNvPr id="22" name="AutoShape 25"/>
              <p:cNvSpPr>
                <a:spLocks noChangeAspect="1" noChangeArrowheads="1"/>
              </p:cNvSpPr>
              <p:nvPr/>
            </p:nvSpPr>
            <p:spPr bwMode="auto">
              <a:xfrm flipV="1">
                <a:off x="1666" y="2088"/>
                <a:ext cx="1038" cy="373"/>
              </a:xfrm>
              <a:prstGeom prst="triangle">
                <a:avLst>
                  <a:gd name="adj" fmla="val 50000"/>
                </a:avLst>
              </a:prstGeom>
              <a:solidFill>
                <a:srgbClr val="8181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a:endParaRPr lang="ja-JP" altLang="en-US" sz="2000" dirty="0">
                  <a:solidFill>
                    <a:srgbClr val="0066FF"/>
                  </a:solidFill>
                  <a:latin typeface="+mn-ea"/>
                  <a:cs typeface="Arial" pitchFamily="34" charset="0"/>
                </a:endParaRPr>
              </a:p>
            </p:txBody>
          </p:sp>
          <p:sp>
            <p:nvSpPr>
              <p:cNvPr id="25" name="Rectangle 26"/>
              <p:cNvSpPr>
                <a:spLocks noChangeAspect="1" noChangeArrowheads="1"/>
              </p:cNvSpPr>
              <p:nvPr/>
            </p:nvSpPr>
            <p:spPr bwMode="auto">
              <a:xfrm>
                <a:off x="1874" y="1562"/>
                <a:ext cx="610" cy="572"/>
              </a:xfrm>
              <a:prstGeom prst="rect">
                <a:avLst/>
              </a:prstGeom>
              <a:solidFill>
                <a:srgbClr val="8181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wrap="none" anchor="ctr"/>
              <a:lstStyle/>
              <a:p>
                <a:pPr algn="ctr"/>
                <a:endParaRPr lang="ja-JP" altLang="en-US" sz="2000" dirty="0">
                  <a:solidFill>
                    <a:srgbClr val="0066FF"/>
                  </a:solidFill>
                  <a:latin typeface="+mn-ea"/>
                  <a:cs typeface="Arial" pitchFamily="34" charset="0"/>
                </a:endParaRPr>
              </a:p>
            </p:txBody>
          </p:sp>
        </p:grpSp>
        <p:grpSp>
          <p:nvGrpSpPr>
            <p:cNvPr id="26" name="Group 27"/>
            <p:cNvGrpSpPr>
              <a:grpSpLocks noChangeAspect="1"/>
            </p:cNvGrpSpPr>
            <p:nvPr/>
          </p:nvGrpSpPr>
          <p:grpSpPr bwMode="auto">
            <a:xfrm rot="5400000" flipH="1">
              <a:off x="5672637" y="3480492"/>
              <a:ext cx="374174" cy="415205"/>
              <a:chOff x="1666" y="1562"/>
              <a:chExt cx="1038" cy="899"/>
            </a:xfrm>
          </p:grpSpPr>
          <p:sp>
            <p:nvSpPr>
              <p:cNvPr id="27" name="AutoShape 25"/>
              <p:cNvSpPr>
                <a:spLocks noChangeAspect="1" noChangeArrowheads="1"/>
              </p:cNvSpPr>
              <p:nvPr/>
            </p:nvSpPr>
            <p:spPr bwMode="auto">
              <a:xfrm flipV="1">
                <a:off x="1666" y="2088"/>
                <a:ext cx="1038" cy="373"/>
              </a:xfrm>
              <a:prstGeom prst="triangle">
                <a:avLst>
                  <a:gd name="adj" fmla="val 50000"/>
                </a:avLst>
              </a:prstGeom>
              <a:solidFill>
                <a:srgbClr val="8181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a:endParaRPr lang="ja-JP" altLang="en-US" sz="2000" dirty="0">
                  <a:solidFill>
                    <a:srgbClr val="0066FF"/>
                  </a:solidFill>
                  <a:latin typeface="+mn-ea"/>
                  <a:cs typeface="Arial" pitchFamily="34" charset="0"/>
                </a:endParaRPr>
              </a:p>
            </p:txBody>
          </p:sp>
          <p:sp>
            <p:nvSpPr>
              <p:cNvPr id="28" name="Rectangle 26"/>
              <p:cNvSpPr>
                <a:spLocks noChangeAspect="1" noChangeArrowheads="1"/>
              </p:cNvSpPr>
              <p:nvPr/>
            </p:nvSpPr>
            <p:spPr bwMode="auto">
              <a:xfrm>
                <a:off x="1874" y="1562"/>
                <a:ext cx="610" cy="572"/>
              </a:xfrm>
              <a:prstGeom prst="rect">
                <a:avLst/>
              </a:prstGeom>
              <a:solidFill>
                <a:srgbClr val="8181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wrap="none" anchor="ctr"/>
              <a:lstStyle/>
              <a:p>
                <a:pPr algn="ctr"/>
                <a:endParaRPr lang="ja-JP" altLang="en-US" sz="2000" dirty="0">
                  <a:solidFill>
                    <a:srgbClr val="0066FF"/>
                  </a:solidFill>
                  <a:latin typeface="+mn-ea"/>
                  <a:cs typeface="Arial" pitchFamily="34" charset="0"/>
                </a:endParaRPr>
              </a:p>
            </p:txBody>
          </p:sp>
        </p:grpSp>
        <p:grpSp>
          <p:nvGrpSpPr>
            <p:cNvPr id="29" name="Group 27"/>
            <p:cNvGrpSpPr>
              <a:grpSpLocks noChangeAspect="1"/>
            </p:cNvGrpSpPr>
            <p:nvPr/>
          </p:nvGrpSpPr>
          <p:grpSpPr bwMode="auto">
            <a:xfrm flipH="1">
              <a:off x="7452320" y="2636912"/>
              <a:ext cx="374174" cy="415205"/>
              <a:chOff x="1666" y="1562"/>
              <a:chExt cx="1038" cy="899"/>
            </a:xfrm>
          </p:grpSpPr>
          <p:sp>
            <p:nvSpPr>
              <p:cNvPr id="30" name="AutoShape 25"/>
              <p:cNvSpPr>
                <a:spLocks noChangeAspect="1" noChangeArrowheads="1"/>
              </p:cNvSpPr>
              <p:nvPr/>
            </p:nvSpPr>
            <p:spPr bwMode="auto">
              <a:xfrm flipV="1">
                <a:off x="1666" y="2088"/>
                <a:ext cx="1038" cy="373"/>
              </a:xfrm>
              <a:prstGeom prst="triangle">
                <a:avLst>
                  <a:gd name="adj" fmla="val 50000"/>
                </a:avLst>
              </a:prstGeom>
              <a:solidFill>
                <a:srgbClr val="8181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a:endParaRPr lang="ja-JP" altLang="en-US" sz="2000" dirty="0">
                  <a:solidFill>
                    <a:srgbClr val="0066FF"/>
                  </a:solidFill>
                  <a:latin typeface="+mn-ea"/>
                  <a:cs typeface="Arial" pitchFamily="34" charset="0"/>
                </a:endParaRPr>
              </a:p>
            </p:txBody>
          </p:sp>
          <p:sp>
            <p:nvSpPr>
              <p:cNvPr id="31" name="Rectangle 26"/>
              <p:cNvSpPr>
                <a:spLocks noChangeAspect="1" noChangeArrowheads="1"/>
              </p:cNvSpPr>
              <p:nvPr/>
            </p:nvSpPr>
            <p:spPr bwMode="auto">
              <a:xfrm>
                <a:off x="1874" y="1562"/>
                <a:ext cx="610" cy="572"/>
              </a:xfrm>
              <a:prstGeom prst="rect">
                <a:avLst/>
              </a:prstGeom>
              <a:solidFill>
                <a:srgbClr val="8181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wrap="none" anchor="ctr"/>
              <a:lstStyle/>
              <a:p>
                <a:pPr algn="ctr"/>
                <a:endParaRPr lang="ja-JP" altLang="en-US" sz="2000" dirty="0">
                  <a:solidFill>
                    <a:srgbClr val="0066FF"/>
                  </a:solidFill>
                  <a:latin typeface="+mn-ea"/>
                  <a:cs typeface="Arial" pitchFamily="34" charset="0"/>
                </a:endParaRPr>
              </a:p>
            </p:txBody>
          </p:sp>
        </p:grpSp>
      </p:grpSp>
      <p:grpSp>
        <p:nvGrpSpPr>
          <p:cNvPr id="38" name="グループ化 37"/>
          <p:cNvGrpSpPr/>
          <p:nvPr/>
        </p:nvGrpSpPr>
        <p:grpSpPr>
          <a:xfrm>
            <a:off x="755575" y="1052735"/>
            <a:ext cx="1907210" cy="1728938"/>
            <a:chOff x="755575" y="1052735"/>
            <a:chExt cx="1907210" cy="1728938"/>
          </a:xfrm>
        </p:grpSpPr>
        <p:pic>
          <p:nvPicPr>
            <p:cNvPr id="6" name="図 5" descr="041.jpg"/>
            <p:cNvPicPr>
              <a:picLocks noChangeAspect="1"/>
            </p:cNvPicPr>
            <p:nvPr/>
          </p:nvPicPr>
          <p:blipFill>
            <a:blip r:embed="rId4" cstate="print"/>
            <a:stretch>
              <a:fillRect/>
            </a:stretch>
          </p:blipFill>
          <p:spPr>
            <a:xfrm>
              <a:off x="827584" y="1052735"/>
              <a:ext cx="1835201" cy="1209751"/>
            </a:xfrm>
            <a:prstGeom prst="rect">
              <a:avLst/>
            </a:prstGeom>
          </p:spPr>
        </p:pic>
        <p:sp>
          <p:nvSpPr>
            <p:cNvPr id="32" name="Rectangle 279"/>
            <p:cNvSpPr>
              <a:spLocks noChangeArrowheads="1"/>
            </p:cNvSpPr>
            <p:nvPr/>
          </p:nvSpPr>
          <p:spPr bwMode="auto">
            <a:xfrm>
              <a:off x="755575" y="2473896"/>
              <a:ext cx="190720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ja-JP" altLang="en-US" sz="2000" dirty="0" smtClean="0">
                  <a:solidFill>
                    <a:srgbClr val="000000"/>
                  </a:solidFill>
                  <a:latin typeface="+mn-ea"/>
                  <a:cs typeface="Arial" pitchFamily="34" charset="0"/>
                </a:rPr>
                <a:t>①手のひらを洗う</a:t>
              </a:r>
              <a:endParaRPr lang="ja-JP" altLang="ja-JP" sz="2000" dirty="0">
                <a:latin typeface="+mn-ea"/>
                <a:cs typeface="Arial" pitchFamily="34" charset="0"/>
              </a:endParaRPr>
            </a:p>
          </p:txBody>
        </p:sp>
      </p:grpSp>
      <p:grpSp>
        <p:nvGrpSpPr>
          <p:cNvPr id="39" name="グループ化 38"/>
          <p:cNvGrpSpPr/>
          <p:nvPr/>
        </p:nvGrpSpPr>
        <p:grpSpPr>
          <a:xfrm>
            <a:off x="3203848" y="980727"/>
            <a:ext cx="2304256" cy="2108722"/>
            <a:chOff x="3203848" y="980727"/>
            <a:chExt cx="2304256" cy="2108722"/>
          </a:xfrm>
        </p:grpSpPr>
        <p:pic>
          <p:nvPicPr>
            <p:cNvPr id="7" name="図 6" descr="042.jpg"/>
            <p:cNvPicPr>
              <a:picLocks noChangeAspect="1"/>
            </p:cNvPicPr>
            <p:nvPr/>
          </p:nvPicPr>
          <p:blipFill>
            <a:blip r:embed="rId5" cstate="print"/>
            <a:stretch>
              <a:fillRect/>
            </a:stretch>
          </p:blipFill>
          <p:spPr>
            <a:xfrm>
              <a:off x="3629700" y="980727"/>
              <a:ext cx="1577340" cy="1426464"/>
            </a:xfrm>
            <a:prstGeom prst="rect">
              <a:avLst/>
            </a:prstGeom>
          </p:spPr>
        </p:pic>
        <p:sp>
          <p:nvSpPr>
            <p:cNvPr id="33" name="Rectangle 279"/>
            <p:cNvSpPr>
              <a:spLocks noChangeArrowheads="1"/>
            </p:cNvSpPr>
            <p:nvPr/>
          </p:nvSpPr>
          <p:spPr bwMode="auto">
            <a:xfrm>
              <a:off x="3203848" y="2473896"/>
              <a:ext cx="2304256"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ja-JP" altLang="en-US" sz="2000" dirty="0" smtClean="0">
                  <a:latin typeface="+mn-ea"/>
                  <a:cs typeface="Arial" pitchFamily="34" charset="0"/>
                </a:rPr>
                <a:t>②手の甲を包むように洗う</a:t>
              </a:r>
              <a:endParaRPr lang="ja-JP" altLang="ja-JP" sz="2000" dirty="0">
                <a:latin typeface="+mn-ea"/>
                <a:cs typeface="Arial" pitchFamily="34" charset="0"/>
              </a:endParaRPr>
            </a:p>
          </p:txBody>
        </p:sp>
      </p:grpSp>
      <p:grpSp>
        <p:nvGrpSpPr>
          <p:cNvPr id="40" name="グループ化 39"/>
          <p:cNvGrpSpPr/>
          <p:nvPr/>
        </p:nvGrpSpPr>
        <p:grpSpPr>
          <a:xfrm>
            <a:off x="6228184" y="836712"/>
            <a:ext cx="1944240" cy="1839689"/>
            <a:chOff x="6228184" y="836712"/>
            <a:chExt cx="1944240" cy="1839689"/>
          </a:xfrm>
        </p:grpSpPr>
        <p:pic>
          <p:nvPicPr>
            <p:cNvPr id="8" name="図 7" descr="043.jpg"/>
            <p:cNvPicPr>
              <a:picLocks noChangeAspect="1"/>
            </p:cNvPicPr>
            <p:nvPr/>
          </p:nvPicPr>
          <p:blipFill>
            <a:blip r:embed="rId6" cstate="print"/>
            <a:stretch>
              <a:fillRect/>
            </a:stretch>
          </p:blipFill>
          <p:spPr>
            <a:xfrm>
              <a:off x="6444208" y="836712"/>
              <a:ext cx="1728216" cy="1684325"/>
            </a:xfrm>
            <a:prstGeom prst="rect">
              <a:avLst/>
            </a:prstGeom>
          </p:spPr>
        </p:pic>
        <p:sp>
          <p:nvSpPr>
            <p:cNvPr id="34" name="Rectangle 279"/>
            <p:cNvSpPr>
              <a:spLocks noChangeArrowheads="1"/>
            </p:cNvSpPr>
            <p:nvPr/>
          </p:nvSpPr>
          <p:spPr bwMode="auto">
            <a:xfrm>
              <a:off x="6228184" y="2060848"/>
              <a:ext cx="1080120"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206375" indent="-206375"/>
              <a:r>
                <a:rPr lang="ja-JP" altLang="en-US" sz="2000" dirty="0" smtClean="0">
                  <a:latin typeface="+mn-ea"/>
                  <a:cs typeface="Arial" pitchFamily="34" charset="0"/>
                </a:rPr>
                <a:t>③指の間も洗う</a:t>
              </a:r>
              <a:endParaRPr lang="ja-JP" altLang="ja-JP" sz="2000" dirty="0">
                <a:latin typeface="+mn-ea"/>
                <a:cs typeface="Arial" pitchFamily="34" charset="0"/>
              </a:endParaRPr>
            </a:p>
          </p:txBody>
        </p:sp>
      </p:grpSp>
      <p:grpSp>
        <p:nvGrpSpPr>
          <p:cNvPr id="41" name="グループ化 40"/>
          <p:cNvGrpSpPr/>
          <p:nvPr/>
        </p:nvGrpSpPr>
        <p:grpSpPr>
          <a:xfrm>
            <a:off x="755576" y="2924944"/>
            <a:ext cx="1847850" cy="1747937"/>
            <a:chOff x="755576" y="2924944"/>
            <a:chExt cx="1847850" cy="1747937"/>
          </a:xfrm>
        </p:grpSpPr>
        <p:pic>
          <p:nvPicPr>
            <p:cNvPr id="11" name="図 10" descr="044.jpg"/>
            <p:cNvPicPr>
              <a:picLocks noChangeAspect="1"/>
            </p:cNvPicPr>
            <p:nvPr/>
          </p:nvPicPr>
          <p:blipFill>
            <a:blip r:embed="rId7" cstate="print"/>
            <a:stretch>
              <a:fillRect/>
            </a:stretch>
          </p:blipFill>
          <p:spPr>
            <a:xfrm>
              <a:off x="755576" y="2924944"/>
              <a:ext cx="1813255" cy="1382573"/>
            </a:xfrm>
            <a:prstGeom prst="rect">
              <a:avLst/>
            </a:prstGeom>
          </p:spPr>
        </p:pic>
        <p:sp>
          <p:nvSpPr>
            <p:cNvPr id="35" name="Rectangle 279"/>
            <p:cNvSpPr>
              <a:spLocks noChangeArrowheads="1"/>
            </p:cNvSpPr>
            <p:nvPr/>
          </p:nvSpPr>
          <p:spPr bwMode="auto">
            <a:xfrm>
              <a:off x="755576" y="4365104"/>
              <a:ext cx="18478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ja-JP" altLang="en-US" sz="2000" dirty="0" smtClean="0">
                  <a:latin typeface="+mn-ea"/>
                  <a:cs typeface="Arial" pitchFamily="34" charset="0"/>
                </a:rPr>
                <a:t>⑥手首も洗う</a:t>
              </a:r>
              <a:endParaRPr lang="ja-JP" altLang="ja-JP" sz="2000" dirty="0">
                <a:latin typeface="+mn-ea"/>
                <a:cs typeface="Arial" pitchFamily="34" charset="0"/>
              </a:endParaRPr>
            </a:p>
          </p:txBody>
        </p:sp>
      </p:grpSp>
      <p:grpSp>
        <p:nvGrpSpPr>
          <p:cNvPr id="42" name="グループ化 41"/>
          <p:cNvGrpSpPr/>
          <p:nvPr/>
        </p:nvGrpSpPr>
        <p:grpSpPr>
          <a:xfrm>
            <a:off x="3491880" y="2780928"/>
            <a:ext cx="1847850" cy="1891953"/>
            <a:chOff x="3491880" y="2780928"/>
            <a:chExt cx="1847850" cy="1891953"/>
          </a:xfrm>
        </p:grpSpPr>
        <p:pic>
          <p:nvPicPr>
            <p:cNvPr id="10" name="図 9" descr="045.jpg"/>
            <p:cNvPicPr>
              <a:picLocks noChangeAspect="1"/>
            </p:cNvPicPr>
            <p:nvPr/>
          </p:nvPicPr>
          <p:blipFill>
            <a:blip r:embed="rId8" cstate="print"/>
            <a:stretch>
              <a:fillRect/>
            </a:stretch>
          </p:blipFill>
          <p:spPr>
            <a:xfrm>
              <a:off x="3557693" y="2780928"/>
              <a:ext cx="1662379" cy="1577340"/>
            </a:xfrm>
            <a:prstGeom prst="rect">
              <a:avLst/>
            </a:prstGeom>
          </p:spPr>
        </p:pic>
        <p:sp>
          <p:nvSpPr>
            <p:cNvPr id="36" name="Rectangle 279"/>
            <p:cNvSpPr>
              <a:spLocks noChangeArrowheads="1"/>
            </p:cNvSpPr>
            <p:nvPr/>
          </p:nvSpPr>
          <p:spPr bwMode="auto">
            <a:xfrm>
              <a:off x="3491880" y="4365104"/>
              <a:ext cx="18478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ja-JP" altLang="en-US" sz="2000" dirty="0" smtClean="0">
                  <a:latin typeface="+mn-ea"/>
                  <a:cs typeface="Arial" pitchFamily="34" charset="0"/>
                </a:rPr>
                <a:t>⑤指先、爪も洗う</a:t>
              </a:r>
              <a:endParaRPr lang="ja-JP" altLang="ja-JP" sz="2000" dirty="0">
                <a:latin typeface="+mn-ea"/>
                <a:cs typeface="Arial" pitchFamily="34" charset="0"/>
              </a:endParaRPr>
            </a:p>
          </p:txBody>
        </p:sp>
      </p:grpSp>
    </p:spTree>
    <p:extLst>
      <p:ext uri="{BB962C8B-B14F-4D97-AF65-F5344CB8AC3E}">
        <p14:creationId xmlns:p14="http://schemas.microsoft.com/office/powerpoint/2010/main" val="216350522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コンテンツ プレースホルダ 2"/>
          <p:cNvSpPr>
            <a:spLocks noGrp="1"/>
          </p:cNvSpPr>
          <p:nvPr>
            <p:ph idx="1"/>
          </p:nvPr>
        </p:nvSpPr>
        <p:spPr>
          <a:xfrm>
            <a:off x="395288" y="1844675"/>
            <a:ext cx="8572500" cy="2454275"/>
          </a:xfrm>
        </p:spPr>
        <p:txBody>
          <a:bodyPr rtlCol="0">
            <a:noAutofit/>
          </a:bodyPr>
          <a:lstStyle/>
          <a:p>
            <a:pPr>
              <a:buClr>
                <a:schemeClr val="accent3"/>
              </a:buClr>
              <a:defRPr/>
            </a:pPr>
            <a:r>
              <a:rPr lang="ja-JP" altLang="en-US" b="1" dirty="0" smtClean="0">
                <a:latin typeface="+mn-ea"/>
              </a:rPr>
              <a:t>症状のある人が咳・くしゃみをすることによる</a:t>
            </a:r>
            <a:r>
              <a:rPr lang="en-US" altLang="ja-JP" b="1" dirty="0" smtClean="0">
                <a:latin typeface="+mn-ea"/>
              </a:rPr>
              <a:t/>
            </a:r>
            <a:br>
              <a:rPr lang="en-US" altLang="ja-JP" b="1" dirty="0" smtClean="0">
                <a:latin typeface="+mn-ea"/>
              </a:rPr>
            </a:br>
            <a:r>
              <a:rPr lang="ja-JP" altLang="en-US" b="1" dirty="0" smtClean="0">
                <a:latin typeface="+mn-ea"/>
              </a:rPr>
              <a:t>飛沫飛散を防ぐために不織布（ふしょくふ）製</a:t>
            </a:r>
            <a:r>
              <a:rPr lang="en-US" altLang="ja-JP" b="1" dirty="0" smtClean="0">
                <a:latin typeface="+mn-ea"/>
              </a:rPr>
              <a:t/>
            </a:r>
            <a:br>
              <a:rPr lang="en-US" altLang="ja-JP" b="1" dirty="0" smtClean="0">
                <a:latin typeface="+mn-ea"/>
              </a:rPr>
            </a:br>
            <a:r>
              <a:rPr lang="ja-JP" altLang="en-US" b="1" dirty="0" smtClean="0">
                <a:latin typeface="+mn-ea"/>
              </a:rPr>
              <a:t>マスクを積極的に着用することが推奨される</a:t>
            </a:r>
            <a:endParaRPr lang="en-US" altLang="ja-JP" b="1" dirty="0" smtClean="0">
              <a:latin typeface="+mn-ea"/>
            </a:endParaRPr>
          </a:p>
          <a:p>
            <a:pPr marL="274320" indent="-274320" eaLnBrk="1" fontAlgn="auto" hangingPunct="1">
              <a:spcAft>
                <a:spcPts val="0"/>
              </a:spcAft>
              <a:buClr>
                <a:schemeClr val="accent3"/>
              </a:buClr>
              <a:buFont typeface="Arial" charset="0"/>
              <a:buNone/>
              <a:defRPr/>
            </a:pPr>
            <a:r>
              <a:rPr lang="ja-JP" altLang="en-US" b="1" dirty="0" smtClean="0">
                <a:latin typeface="+mn-ea"/>
              </a:rPr>
              <a:t>　</a:t>
            </a:r>
            <a:endParaRPr lang="en-US" altLang="ja-JP" b="1" dirty="0" smtClean="0">
              <a:latin typeface="+mn-ea"/>
            </a:endParaRPr>
          </a:p>
          <a:p>
            <a:pPr marL="274320" indent="-274320" eaLnBrk="1" fontAlgn="auto" hangingPunct="1">
              <a:spcAft>
                <a:spcPts val="0"/>
              </a:spcAft>
              <a:buClr>
                <a:schemeClr val="accent3"/>
              </a:buClr>
              <a:buFont typeface="Arial" charset="0"/>
              <a:buNone/>
              <a:defRPr/>
            </a:pPr>
            <a:r>
              <a:rPr lang="ja-JP" altLang="en-US" b="1" dirty="0" smtClean="0">
                <a:latin typeface="+mn-ea"/>
              </a:rPr>
              <a:t>　</a:t>
            </a:r>
            <a:r>
              <a:rPr lang="ja-JP" altLang="en-US" b="1" u="sng" dirty="0" smtClean="0">
                <a:solidFill>
                  <a:srgbClr val="FF0000"/>
                </a:solidFill>
                <a:latin typeface="+mn-ea"/>
              </a:rPr>
              <a:t>咳エチケットとしてのマスク着用の推奨！</a:t>
            </a:r>
          </a:p>
        </p:txBody>
      </p:sp>
      <p:sp>
        <p:nvSpPr>
          <p:cNvPr id="69636" name="テキスト ボックス 3"/>
          <p:cNvSpPr txBox="1">
            <a:spLocks noChangeArrowheads="1"/>
          </p:cNvSpPr>
          <p:nvPr/>
        </p:nvSpPr>
        <p:spPr bwMode="auto">
          <a:xfrm>
            <a:off x="193715" y="6072188"/>
            <a:ext cx="8828058" cy="646331"/>
          </a:xfrm>
          <a:prstGeom prst="rect">
            <a:avLst/>
          </a:prstGeom>
          <a:noFill/>
          <a:ln w="9525">
            <a:noFill/>
            <a:miter lim="800000"/>
            <a:headEnd/>
            <a:tailEnd/>
          </a:ln>
        </p:spPr>
        <p:txBody>
          <a:bodyPr wrap="none">
            <a:spAutoFit/>
          </a:bodyPr>
          <a:lstStyle/>
          <a:p>
            <a:pPr fontAlgn="auto">
              <a:spcBef>
                <a:spcPts val="0"/>
              </a:spcBef>
              <a:spcAft>
                <a:spcPts val="0"/>
              </a:spcAft>
              <a:defRPr/>
            </a:pPr>
            <a:r>
              <a:rPr lang="ja-JP" altLang="en-US" b="1" dirty="0">
                <a:latin typeface="+mn-ea"/>
              </a:rPr>
              <a:t>新型インフルエンザ専門家会議</a:t>
            </a:r>
            <a:r>
              <a:rPr lang="en-US" altLang="ja-JP" b="1" dirty="0">
                <a:latin typeface="+mn-ea"/>
              </a:rPr>
              <a:t>,</a:t>
            </a:r>
            <a:r>
              <a:rPr lang="ja-JP" altLang="en-US" b="1" dirty="0">
                <a:latin typeface="+mn-ea"/>
              </a:rPr>
              <a:t>新型インフルエンザ流行時の日常生活のマスクの考え方</a:t>
            </a:r>
            <a:endParaRPr lang="en-US" altLang="ja-JP" b="1" dirty="0">
              <a:latin typeface="+mn-ea"/>
            </a:endParaRPr>
          </a:p>
          <a:p>
            <a:pPr fontAlgn="auto">
              <a:spcBef>
                <a:spcPts val="0"/>
              </a:spcBef>
              <a:spcAft>
                <a:spcPts val="0"/>
              </a:spcAft>
              <a:defRPr/>
            </a:pPr>
            <a:r>
              <a:rPr lang="en-GB" altLang="ja-JP" b="1" dirty="0">
                <a:latin typeface="+mn-ea"/>
              </a:rPr>
              <a:t>http://www.mhlw.go.jp/shingi/2008/09/dl/s0922-7b.pdf</a:t>
            </a:r>
            <a:endParaRPr lang="ja-JP" altLang="en-US" dirty="0">
              <a:latin typeface="+mn-ea"/>
            </a:endParaRPr>
          </a:p>
        </p:txBody>
      </p:sp>
      <p:sp>
        <p:nvSpPr>
          <p:cNvPr id="7" name="タイトル 1"/>
          <p:cNvSpPr txBox="1">
            <a:spLocks/>
          </p:cNvSpPr>
          <p:nvPr/>
        </p:nvSpPr>
        <p:spPr>
          <a:xfrm>
            <a:off x="0" y="188913"/>
            <a:ext cx="9144000" cy="1143000"/>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4000" b="1" dirty="0" smtClean="0">
                <a:latin typeface="+mj-ea"/>
              </a:rPr>
              <a:t>流行時の日常生活におけるマスクの考え方</a:t>
            </a:r>
            <a:endParaRPr lang="en-US" altLang="ja-JP" sz="4000" b="1" dirty="0" smtClean="0">
              <a:latin typeface="+mj-ea"/>
            </a:endParaRPr>
          </a:p>
          <a:p>
            <a:r>
              <a:rPr lang="ja-JP" altLang="en-US" sz="4000" b="1" dirty="0">
                <a:latin typeface="+mj-ea"/>
              </a:rPr>
              <a:t>１</a:t>
            </a:r>
            <a:r>
              <a:rPr lang="ja-JP" altLang="en-US" sz="4000" b="1" dirty="0" smtClean="0">
                <a:latin typeface="+mj-ea"/>
              </a:rPr>
              <a:t>．症状のある人がマスクをすること</a:t>
            </a:r>
          </a:p>
        </p:txBody>
      </p:sp>
      <p:cxnSp>
        <p:nvCxnSpPr>
          <p:cNvPr id="8" name="直線コネクタ 7"/>
          <p:cNvCxnSpPr/>
          <p:nvPr/>
        </p:nvCxnSpPr>
        <p:spPr>
          <a:xfrm>
            <a:off x="379547" y="1412776"/>
            <a:ext cx="85129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63256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コンテンツ プレースホルダ 2"/>
          <p:cNvSpPr>
            <a:spLocks noGrp="1"/>
          </p:cNvSpPr>
          <p:nvPr>
            <p:ph idx="1"/>
          </p:nvPr>
        </p:nvSpPr>
        <p:spPr>
          <a:xfrm>
            <a:off x="171450" y="1428750"/>
            <a:ext cx="8686800" cy="4857750"/>
          </a:xfrm>
        </p:spPr>
        <p:txBody>
          <a:bodyPr rtlCol="0">
            <a:normAutofit lnSpcReduction="10000"/>
          </a:bodyPr>
          <a:lstStyle/>
          <a:p>
            <a:pPr>
              <a:buClr>
                <a:schemeClr val="accent3"/>
              </a:buClr>
              <a:defRPr/>
            </a:pPr>
            <a:r>
              <a:rPr lang="ja-JP" altLang="en-US" sz="2800" b="1" dirty="0" smtClean="0">
                <a:latin typeface="+mj-ea"/>
                <a:ea typeface="+mj-ea"/>
              </a:rPr>
              <a:t> 不織布製マスクのフィルターに環境中のウイルスを</a:t>
            </a:r>
            <a:endParaRPr lang="en-US" altLang="ja-JP" sz="2800" b="1" dirty="0" smtClean="0">
              <a:latin typeface="+mj-ea"/>
              <a:ea typeface="+mj-ea"/>
            </a:endParaRPr>
          </a:p>
          <a:p>
            <a:pPr marL="274320" indent="-274320" eaLnBrk="1" fontAlgn="auto" hangingPunct="1">
              <a:spcAft>
                <a:spcPts val="0"/>
              </a:spcAft>
              <a:buClr>
                <a:schemeClr val="accent3"/>
              </a:buClr>
              <a:buFont typeface="Arial" charset="0"/>
              <a:buNone/>
              <a:defRPr/>
            </a:pPr>
            <a:r>
              <a:rPr lang="ja-JP" altLang="en-US" sz="2800" b="1" dirty="0" smtClean="0">
                <a:latin typeface="+mj-ea"/>
                <a:ea typeface="+mj-ea"/>
              </a:rPr>
              <a:t>　　含んだ飛沫が、ある程度は捕捉される</a:t>
            </a:r>
            <a:endParaRPr lang="en-US" altLang="ja-JP" sz="2800" b="1" dirty="0" smtClean="0">
              <a:latin typeface="+mj-ea"/>
              <a:ea typeface="+mj-ea"/>
            </a:endParaRPr>
          </a:p>
          <a:p>
            <a:pPr>
              <a:buClr>
                <a:schemeClr val="accent3"/>
              </a:buClr>
              <a:defRPr/>
            </a:pPr>
            <a:r>
              <a:rPr lang="en-US" altLang="ja-JP" sz="2800" b="1" dirty="0">
                <a:latin typeface="+mj-ea"/>
                <a:ea typeface="+mj-ea"/>
              </a:rPr>
              <a:t> </a:t>
            </a:r>
            <a:r>
              <a:rPr lang="ja-JP" altLang="en-US" sz="2800" b="1" dirty="0" smtClean="0">
                <a:latin typeface="+mj-ea"/>
                <a:ea typeface="+mj-ea"/>
              </a:rPr>
              <a:t>しかし、感染していない健康な人が、</a:t>
            </a:r>
            <a:r>
              <a:rPr lang="ja-JP" altLang="en-US" sz="2800" b="1" u="sng" dirty="0" smtClean="0">
                <a:latin typeface="+mj-ea"/>
                <a:ea typeface="+mj-ea"/>
              </a:rPr>
              <a:t>不織布製マスクを着用することで飛沫を完全に吸い込まないようにすることは出来ない</a:t>
            </a:r>
            <a:endParaRPr lang="en-US" altLang="ja-JP" sz="2800" b="1" u="sng" dirty="0" smtClean="0">
              <a:latin typeface="+mj-ea"/>
              <a:ea typeface="+mj-ea"/>
            </a:endParaRPr>
          </a:p>
          <a:p>
            <a:pPr>
              <a:buClr>
                <a:schemeClr val="accent3"/>
              </a:buClr>
              <a:defRPr/>
            </a:pPr>
            <a:r>
              <a:rPr lang="ja-JP" altLang="en-US" sz="2800" b="1" u="sng" dirty="0" smtClean="0">
                <a:latin typeface="+mj-ea"/>
                <a:ea typeface="+mj-ea"/>
              </a:rPr>
              <a:t>そのため以下の感染予防策を優先して実施する</a:t>
            </a:r>
            <a:endParaRPr lang="en-US" altLang="ja-JP" sz="2800" b="1" u="sng" dirty="0" smtClean="0">
              <a:latin typeface="+mj-ea"/>
              <a:ea typeface="+mj-ea"/>
            </a:endParaRPr>
          </a:p>
          <a:p>
            <a:pPr marL="0" indent="0">
              <a:buClr>
                <a:schemeClr val="accent3"/>
              </a:buClr>
              <a:buNone/>
              <a:defRPr/>
            </a:pPr>
            <a:r>
              <a:rPr lang="ja-JP" altLang="en-US" sz="2800" b="1" dirty="0" smtClean="0">
                <a:latin typeface="+mj-ea"/>
                <a:ea typeface="+mj-ea"/>
              </a:rPr>
              <a:t>　</a:t>
            </a:r>
            <a:r>
              <a:rPr lang="en-US" altLang="ja-JP" sz="2800" b="1" dirty="0" smtClean="0">
                <a:latin typeface="+mj-ea"/>
                <a:ea typeface="+mj-ea"/>
              </a:rPr>
              <a:t>1) </a:t>
            </a:r>
            <a:r>
              <a:rPr lang="ja-JP" altLang="en-US" sz="2800" b="1" dirty="0" smtClean="0">
                <a:latin typeface="+mj-ea"/>
                <a:ea typeface="+mj-ea"/>
              </a:rPr>
              <a:t>咳や発熱等の症状のある人に近寄らない　　　　　　　　　　　　　　　　　　　　　　</a:t>
            </a:r>
            <a:endParaRPr lang="en-US" altLang="ja-JP" sz="2800" b="1" dirty="0" smtClean="0">
              <a:latin typeface="+mj-ea"/>
              <a:ea typeface="+mj-ea"/>
            </a:endParaRPr>
          </a:p>
          <a:p>
            <a:pPr marL="0" indent="0">
              <a:buClr>
                <a:schemeClr val="accent3"/>
              </a:buClr>
              <a:buNone/>
              <a:defRPr/>
            </a:pPr>
            <a:r>
              <a:rPr lang="ja-JP" altLang="en-US" sz="2800" b="1" dirty="0">
                <a:latin typeface="+mj-ea"/>
                <a:ea typeface="+mj-ea"/>
              </a:rPr>
              <a:t>　</a:t>
            </a:r>
            <a:r>
              <a:rPr lang="ja-JP" altLang="en-US" sz="2800" b="1" dirty="0" smtClean="0">
                <a:latin typeface="+mj-ea"/>
                <a:ea typeface="+mj-ea"/>
              </a:rPr>
              <a:t>　（２メートル以内に近づかない）</a:t>
            </a:r>
            <a:endParaRPr lang="en-US" altLang="ja-JP" sz="2800" b="1" dirty="0" smtClean="0">
              <a:latin typeface="+mj-ea"/>
              <a:ea typeface="+mj-ea"/>
            </a:endParaRPr>
          </a:p>
          <a:p>
            <a:pPr marL="0" indent="0">
              <a:buClr>
                <a:schemeClr val="accent3"/>
              </a:buClr>
              <a:buNone/>
              <a:defRPr/>
            </a:pPr>
            <a:r>
              <a:rPr lang="ja-JP" altLang="en-US" sz="2800" b="1" dirty="0">
                <a:latin typeface="+mj-ea"/>
                <a:ea typeface="+mj-ea"/>
              </a:rPr>
              <a:t>　</a:t>
            </a:r>
            <a:r>
              <a:rPr lang="en-US" altLang="ja-JP" sz="2800" b="1" dirty="0" smtClean="0">
                <a:latin typeface="+mj-ea"/>
                <a:ea typeface="+mj-ea"/>
              </a:rPr>
              <a:t>2) </a:t>
            </a:r>
            <a:r>
              <a:rPr lang="ja-JP" altLang="en-US" sz="2800" b="1" dirty="0" smtClean="0">
                <a:latin typeface="+mj-ea"/>
                <a:ea typeface="+mj-ea"/>
              </a:rPr>
              <a:t>流行時には人混 みの多い場所に行かない</a:t>
            </a:r>
            <a:endParaRPr lang="en-US" altLang="ja-JP" sz="2800" b="1" dirty="0" smtClean="0">
              <a:latin typeface="+mj-ea"/>
              <a:ea typeface="+mj-ea"/>
            </a:endParaRPr>
          </a:p>
          <a:p>
            <a:pPr marL="0" indent="0">
              <a:buClr>
                <a:schemeClr val="accent3"/>
              </a:buClr>
              <a:buNone/>
              <a:defRPr/>
            </a:pPr>
            <a:r>
              <a:rPr lang="ja-JP" altLang="en-US" sz="2800" b="1" dirty="0">
                <a:latin typeface="+mj-ea"/>
                <a:ea typeface="+mj-ea"/>
              </a:rPr>
              <a:t>　</a:t>
            </a:r>
            <a:r>
              <a:rPr lang="en-US" altLang="ja-JP" sz="2800" b="1" dirty="0" smtClean="0">
                <a:latin typeface="+mj-ea"/>
                <a:ea typeface="+mj-ea"/>
              </a:rPr>
              <a:t>3)</a:t>
            </a:r>
            <a:r>
              <a:rPr lang="ja-JP" altLang="en-US" sz="2800" b="1" dirty="0" smtClean="0">
                <a:latin typeface="+mj-ea"/>
                <a:ea typeface="+mj-ea"/>
              </a:rPr>
              <a:t>手指を清潔に保つ</a:t>
            </a:r>
            <a:endParaRPr lang="en-US" altLang="ja-JP" sz="2800" b="1" dirty="0">
              <a:latin typeface="+mj-ea"/>
              <a:ea typeface="+mj-ea"/>
            </a:endParaRPr>
          </a:p>
        </p:txBody>
      </p:sp>
      <p:sp>
        <p:nvSpPr>
          <p:cNvPr id="3" name="タイトル 1"/>
          <p:cNvSpPr>
            <a:spLocks noGrp="1"/>
          </p:cNvSpPr>
          <p:nvPr>
            <p:ph type="title"/>
          </p:nvPr>
        </p:nvSpPr>
        <p:spPr>
          <a:xfrm>
            <a:off x="0" y="188913"/>
            <a:ext cx="9144000" cy="1143000"/>
          </a:xfrm>
        </p:spPr>
        <p:txBody>
          <a:bodyPr>
            <a:normAutofit fontScale="90000"/>
          </a:bodyPr>
          <a:lstStyle/>
          <a:p>
            <a:pPr eaLnBrk="1" hangingPunct="1"/>
            <a:r>
              <a:rPr lang="ja-JP" altLang="en-US" sz="4000" b="1" dirty="0" smtClean="0">
                <a:latin typeface="+mj-ea"/>
              </a:rPr>
              <a:t>流行時の日常生活</a:t>
            </a:r>
            <a:r>
              <a:rPr lang="ja-JP" altLang="en-US" sz="4000" b="1" dirty="0">
                <a:latin typeface="+mj-ea"/>
              </a:rPr>
              <a:t>に</a:t>
            </a:r>
            <a:r>
              <a:rPr lang="ja-JP" altLang="en-US" sz="4000" b="1" dirty="0" smtClean="0">
                <a:latin typeface="+mj-ea"/>
              </a:rPr>
              <a:t>おけるマスクの考え方</a:t>
            </a:r>
            <a:r>
              <a:rPr lang="en-US" altLang="ja-JP" sz="4000" b="1" dirty="0" smtClean="0">
                <a:latin typeface="+mj-ea"/>
              </a:rPr>
              <a:t/>
            </a:r>
            <a:br>
              <a:rPr lang="en-US" altLang="ja-JP" sz="4000" b="1" dirty="0" smtClean="0">
                <a:latin typeface="+mj-ea"/>
              </a:rPr>
            </a:br>
            <a:r>
              <a:rPr lang="ja-JP" altLang="en-US" sz="4000" b="1" dirty="0" smtClean="0">
                <a:latin typeface="+mj-ea"/>
              </a:rPr>
              <a:t>２．健康な人がマスクをすること</a:t>
            </a:r>
          </a:p>
        </p:txBody>
      </p:sp>
      <p:cxnSp>
        <p:nvCxnSpPr>
          <p:cNvPr id="4" name="直線コネクタ 3"/>
          <p:cNvCxnSpPr/>
          <p:nvPr/>
        </p:nvCxnSpPr>
        <p:spPr>
          <a:xfrm>
            <a:off x="379547" y="1412776"/>
            <a:ext cx="85129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テキスト ボックス 3"/>
          <p:cNvSpPr txBox="1">
            <a:spLocks noChangeArrowheads="1"/>
          </p:cNvSpPr>
          <p:nvPr/>
        </p:nvSpPr>
        <p:spPr bwMode="auto">
          <a:xfrm>
            <a:off x="193715" y="6072188"/>
            <a:ext cx="8828058" cy="646331"/>
          </a:xfrm>
          <a:prstGeom prst="rect">
            <a:avLst/>
          </a:prstGeom>
          <a:noFill/>
          <a:ln w="9525">
            <a:noFill/>
            <a:miter lim="800000"/>
            <a:headEnd/>
            <a:tailEnd/>
          </a:ln>
        </p:spPr>
        <p:txBody>
          <a:bodyPr wrap="none">
            <a:spAutoFit/>
          </a:bodyPr>
          <a:lstStyle/>
          <a:p>
            <a:pPr fontAlgn="auto">
              <a:spcBef>
                <a:spcPts val="0"/>
              </a:spcBef>
              <a:spcAft>
                <a:spcPts val="0"/>
              </a:spcAft>
              <a:defRPr/>
            </a:pPr>
            <a:r>
              <a:rPr lang="ja-JP" altLang="en-US" b="1" dirty="0">
                <a:latin typeface="+mn-ea"/>
              </a:rPr>
              <a:t>新型インフルエンザ専門家会議</a:t>
            </a:r>
            <a:r>
              <a:rPr lang="en-US" altLang="ja-JP" b="1" dirty="0">
                <a:latin typeface="+mn-ea"/>
              </a:rPr>
              <a:t>,</a:t>
            </a:r>
            <a:r>
              <a:rPr lang="ja-JP" altLang="en-US" b="1" dirty="0">
                <a:latin typeface="+mn-ea"/>
              </a:rPr>
              <a:t>新型インフルエンザ流行時の日常生活のマスクの考え方</a:t>
            </a:r>
            <a:endParaRPr lang="en-US" altLang="ja-JP" b="1" dirty="0">
              <a:latin typeface="+mn-ea"/>
            </a:endParaRPr>
          </a:p>
          <a:p>
            <a:pPr fontAlgn="auto">
              <a:spcBef>
                <a:spcPts val="0"/>
              </a:spcBef>
              <a:spcAft>
                <a:spcPts val="0"/>
              </a:spcAft>
              <a:defRPr/>
            </a:pPr>
            <a:r>
              <a:rPr lang="en-GB" altLang="ja-JP" b="1" dirty="0">
                <a:latin typeface="+mn-ea"/>
              </a:rPr>
              <a:t>http://www.mhlw.go.jp/shingi/2008/09/dl/s0922-7b.pdf</a:t>
            </a:r>
            <a:endParaRPr lang="ja-JP" altLang="en-US" dirty="0">
              <a:latin typeface="+mn-ea"/>
            </a:endParaRPr>
          </a:p>
        </p:txBody>
      </p:sp>
    </p:spTree>
    <p:extLst>
      <p:ext uri="{BB962C8B-B14F-4D97-AF65-F5344CB8AC3E}">
        <p14:creationId xmlns:p14="http://schemas.microsoft.com/office/powerpoint/2010/main" val="25272720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4644008" y="1340768"/>
            <a:ext cx="4492492" cy="4752528"/>
          </a:xfrm>
        </p:spPr>
        <p:txBody>
          <a:bodyPr>
            <a:normAutofit fontScale="90000"/>
          </a:bodyPr>
          <a:lstStyle/>
          <a:p>
            <a:pPr algn="l"/>
            <a:r>
              <a:rPr lang="ja-JP" altLang="en-US" sz="3200" dirty="0" smtClean="0">
                <a:latin typeface="+mn-ea"/>
                <a:ea typeface="+mn-ea"/>
              </a:rPr>
              <a:t>・不織布製マスクは正面から来る飛沫を表面に捕捉　することができる</a:t>
            </a:r>
            <a:r>
              <a:rPr lang="en-US" altLang="ja-JP" sz="3200" dirty="0" smtClean="0">
                <a:latin typeface="+mn-ea"/>
                <a:ea typeface="+mn-ea"/>
              </a:rPr>
              <a:t/>
            </a:r>
            <a:br>
              <a:rPr lang="en-US" altLang="ja-JP" sz="3200" dirty="0" smtClean="0">
                <a:latin typeface="+mn-ea"/>
                <a:ea typeface="+mn-ea"/>
              </a:rPr>
            </a:br>
            <a:r>
              <a:rPr lang="ja-JP" altLang="en-US" sz="3200" dirty="0" smtClean="0">
                <a:latin typeface="+mn-ea"/>
                <a:ea typeface="+mn-ea"/>
              </a:rPr>
              <a:t>・しかし、顔とマスクの間から多くの空気が「漏れ」て　吸い込まれる可能性がある</a:t>
            </a:r>
            <a:r>
              <a:rPr lang="en-US" altLang="ja-JP" sz="3200" dirty="0" smtClean="0">
                <a:latin typeface="+mn-ea"/>
                <a:ea typeface="+mn-ea"/>
              </a:rPr>
              <a:t/>
            </a:r>
            <a:br>
              <a:rPr lang="en-US" altLang="ja-JP" sz="3200" dirty="0" smtClean="0">
                <a:latin typeface="+mn-ea"/>
                <a:ea typeface="+mn-ea"/>
              </a:rPr>
            </a:br>
            <a:r>
              <a:rPr lang="ja-JP" altLang="en-US" sz="3200" dirty="0" smtClean="0">
                <a:latin typeface="+mn-ea"/>
                <a:ea typeface="+mn-ea"/>
              </a:rPr>
              <a:t>・なるべく顔にフィットさせる</a:t>
            </a:r>
            <a:r>
              <a:rPr lang="en-US" altLang="ja-JP" sz="3200" dirty="0" smtClean="0">
                <a:latin typeface="+mn-ea"/>
                <a:ea typeface="+mn-ea"/>
              </a:rPr>
              <a:t/>
            </a:r>
            <a:br>
              <a:rPr lang="en-US" altLang="ja-JP" sz="3200" dirty="0" smtClean="0">
                <a:latin typeface="+mn-ea"/>
                <a:ea typeface="+mn-ea"/>
              </a:rPr>
            </a:br>
            <a:r>
              <a:rPr lang="ja-JP" altLang="en-US" sz="3200" dirty="0" smtClean="0">
                <a:latin typeface="+mn-ea"/>
                <a:ea typeface="+mn-ea"/>
              </a:rPr>
              <a:t>・マスクの効果を過信しない</a:t>
            </a:r>
          </a:p>
        </p:txBody>
      </p:sp>
      <p:pic>
        <p:nvPicPr>
          <p:cNvPr id="11267" name="コンテンツ プレースホルダー 3"/>
          <p:cNvPicPr>
            <a:picLocks noGrp="1" noChangeAspect="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36512" y="1341438"/>
            <a:ext cx="4743450" cy="4651375"/>
          </a:xfrm>
        </p:spPr>
      </p:pic>
      <p:sp>
        <p:nvSpPr>
          <p:cNvPr id="4" name="タイトル 1"/>
          <p:cNvSpPr txBox="1">
            <a:spLocks/>
          </p:cNvSpPr>
          <p:nvPr/>
        </p:nvSpPr>
        <p:spPr>
          <a:xfrm>
            <a:off x="0" y="188913"/>
            <a:ext cx="91440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4000" b="1" dirty="0" smtClean="0">
                <a:latin typeface="+mn-ea"/>
                <a:ea typeface="+mn-ea"/>
              </a:rPr>
              <a:t>不織布製マスクの空気の漏れ</a:t>
            </a:r>
          </a:p>
        </p:txBody>
      </p:sp>
      <p:cxnSp>
        <p:nvCxnSpPr>
          <p:cNvPr id="5" name="直線コネクタ 4"/>
          <p:cNvCxnSpPr/>
          <p:nvPr/>
        </p:nvCxnSpPr>
        <p:spPr>
          <a:xfrm>
            <a:off x="971600" y="1124744"/>
            <a:ext cx="727228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4760028" y="6211669"/>
            <a:ext cx="4376198" cy="646331"/>
          </a:xfrm>
          <a:prstGeom prst="rect">
            <a:avLst/>
          </a:prstGeom>
        </p:spPr>
        <p:txBody>
          <a:bodyPr wrap="none">
            <a:spAutoFit/>
          </a:bodyPr>
          <a:lstStyle/>
          <a:p>
            <a:r>
              <a:rPr lang="ja-JP" altLang="en-US" dirty="0" smtClean="0">
                <a:solidFill>
                  <a:srgbClr val="FF0000"/>
                </a:solidFill>
              </a:rPr>
              <a:t>独立行政法人　国民生活センター</a:t>
            </a:r>
            <a:endParaRPr lang="en-US" altLang="ja-JP" dirty="0" smtClean="0">
              <a:solidFill>
                <a:srgbClr val="FF0000"/>
              </a:solidFill>
            </a:endParaRPr>
          </a:p>
          <a:p>
            <a:r>
              <a:rPr lang="en-US" altLang="ja-JP" dirty="0" smtClean="0">
                <a:solidFill>
                  <a:srgbClr val="FF0000"/>
                </a:solidFill>
              </a:rPr>
              <a:t>www.kokusen.go.jp/pdf/n-20091118_1.pdf</a:t>
            </a:r>
            <a:endParaRPr lang="ja-JP" altLang="en-US" dirty="0">
              <a:solidFill>
                <a:srgbClr val="FF0000"/>
              </a:solidFill>
            </a:endParaRPr>
          </a:p>
        </p:txBody>
      </p:sp>
    </p:spTree>
    <p:extLst>
      <p:ext uri="{BB962C8B-B14F-4D97-AF65-F5344CB8AC3E}">
        <p14:creationId xmlns:p14="http://schemas.microsoft.com/office/powerpoint/2010/main" val="23375516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2955</TotalTime>
  <Words>425</Words>
  <Application>Microsoft Office PowerPoint</Application>
  <PresentationFormat>画面に合わせる (4:3)</PresentationFormat>
  <Paragraphs>105</Paragraphs>
  <Slides>12</Slides>
  <Notes>9</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Office ​​テーマ</vt:lpstr>
      <vt:lpstr>3) 中級編</vt:lpstr>
      <vt:lpstr>PowerPoint プレゼンテーション</vt:lpstr>
      <vt:lpstr>うつさない（感染源対策）　</vt:lpstr>
      <vt:lpstr>PowerPoint プレゼンテーション</vt:lpstr>
      <vt:lpstr>PowerPoint プレゼンテーション</vt:lpstr>
      <vt:lpstr>PowerPoint プレゼンテーション</vt:lpstr>
      <vt:lpstr>PowerPoint プレゼンテーション</vt:lpstr>
      <vt:lpstr>流行時の日常生活におけるマスクの考え方 ２．健康な人がマスクをすること</vt:lpstr>
      <vt:lpstr>・不織布製マスクは正面から来る飛沫を表面に捕捉　することができる ・しかし、顔とマスクの間から多くの空気が「漏れ」て　吸い込まれる可能性がある ・なるべく顔にフィットさせる ・マスクの効果を過信しない</vt:lpstr>
      <vt:lpstr>インフルエンザワクチン</vt:lpstr>
      <vt:lpstr>個人の感染予防策の留意点</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都道府県・市町村向け 新型インフルエンザ等特措法に対応するための 医学的・公衆衛生学的な基礎的な講義資料</dc:title>
  <dc:creator>Misaki Yano</dc:creator>
  <cp:lastModifiedBy>kazu2</cp:lastModifiedBy>
  <cp:revision>492</cp:revision>
  <cp:lastPrinted>2013-01-08T01:18:28Z</cp:lastPrinted>
  <dcterms:created xsi:type="dcterms:W3CDTF">2012-10-19T00:47:19Z</dcterms:created>
  <dcterms:modified xsi:type="dcterms:W3CDTF">2013-02-25T07:21:28Z</dcterms:modified>
</cp:coreProperties>
</file>