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304" r:id="rId2"/>
    <p:sldId id="305" r:id="rId3"/>
    <p:sldId id="306" r:id="rId4"/>
    <p:sldId id="307" r:id="rId5"/>
    <p:sldId id="308" r:id="rId6"/>
    <p:sldId id="309" r:id="rId7"/>
    <p:sldId id="310" r:id="rId8"/>
    <p:sldId id="314" r:id="rId9"/>
    <p:sldId id="312" r:id="rId10"/>
    <p:sldId id="316" r:id="rId11"/>
    <p:sldId id="318" r:id="rId12"/>
    <p:sldId id="319" r:id="rId13"/>
    <p:sldId id="320" r:id="rId14"/>
    <p:sldId id="322" r:id="rId15"/>
    <p:sldId id="374" r:id="rId16"/>
    <p:sldId id="326" r:id="rId17"/>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ji"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211" autoAdjust="0"/>
  </p:normalViewPr>
  <p:slideViewPr>
    <p:cSldViewPr>
      <p:cViewPr>
        <p:scale>
          <a:sx n="90" d="100"/>
          <a:sy n="90" d="100"/>
        </p:scale>
        <p:origin x="-1234" y="14"/>
      </p:cViewPr>
      <p:guideLst>
        <p:guide orient="horz" pos="2160"/>
        <p:guide pos="2880"/>
      </p:guideLst>
    </p:cSldViewPr>
  </p:slideViewPr>
  <p:notesTextViewPr>
    <p:cViewPr>
      <p:scale>
        <a:sx n="1" d="1"/>
        <a:sy n="1" d="1"/>
      </p:scale>
      <p:origin x="0" y="0"/>
    </p:cViewPr>
  </p:notesTextViewPr>
  <p:sorterViewPr>
    <p:cViewPr>
      <p:scale>
        <a:sx n="70" d="100"/>
        <a:sy n="70" d="100"/>
      </p:scale>
      <p:origin x="0" y="30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4AA98EB2-F8B0-4181-B946-887658974E1A}" type="datetimeFigureOut">
              <a:rPr kumimoji="1" lang="ja-JP" altLang="en-US" smtClean="0"/>
              <a:t>2013/2/25</a:t>
            </a:fld>
            <a:endParaRPr kumimoji="1" lang="ja-JP" altLang="en-US"/>
          </a:p>
        </p:txBody>
      </p:sp>
      <p:sp>
        <p:nvSpPr>
          <p:cNvPr id="4" name="フッター プレースホルダー 3"/>
          <p:cNvSpPr>
            <a:spLocks noGrp="1"/>
          </p:cNvSpPr>
          <p:nvPr>
            <p:ph type="ftr" sz="quarter" idx="2"/>
          </p:nvPr>
        </p:nvSpPr>
        <p:spPr>
          <a:xfrm>
            <a:off x="0" y="9374188"/>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4188"/>
            <a:ext cx="2919412" cy="493712"/>
          </a:xfrm>
          <a:prstGeom prst="rect">
            <a:avLst/>
          </a:prstGeom>
        </p:spPr>
        <p:txBody>
          <a:bodyPr vert="horz" lIns="91440" tIns="45720" rIns="91440" bIns="45720" rtlCol="0" anchor="b"/>
          <a:lstStyle>
            <a:lvl1pPr algn="r">
              <a:defRPr sz="1200"/>
            </a:lvl1pPr>
          </a:lstStyle>
          <a:p>
            <a:fld id="{3E0988C5-6706-451B-9F14-45A7F3C81E3A}" type="slidenum">
              <a:rPr kumimoji="1" lang="ja-JP" altLang="en-US" smtClean="0"/>
              <a:t>‹#›</a:t>
            </a:fld>
            <a:endParaRPr kumimoji="1" lang="ja-JP" altLang="en-US"/>
          </a:p>
        </p:txBody>
      </p:sp>
    </p:spTree>
    <p:extLst>
      <p:ext uri="{BB962C8B-B14F-4D97-AF65-F5344CB8AC3E}">
        <p14:creationId xmlns:p14="http://schemas.microsoft.com/office/powerpoint/2010/main" val="799661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44F52206-B872-46FB-8F80-26F62E381E64}" type="datetimeFigureOut">
              <a:rPr kumimoji="1" lang="ja-JP" altLang="en-US" smtClean="0"/>
              <a:pPr/>
              <a:t>2013/2/25</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8007"/>
            <a:ext cx="5388610" cy="444127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DC7485EB-C22A-4306-B67E-9BF293933E0E}" type="slidenum">
              <a:rPr kumimoji="1" lang="ja-JP" altLang="en-US" smtClean="0"/>
              <a:pPr/>
              <a:t>‹#›</a:t>
            </a:fld>
            <a:endParaRPr kumimoji="1" lang="ja-JP" altLang="en-US"/>
          </a:p>
        </p:txBody>
      </p:sp>
    </p:spTree>
    <p:extLst>
      <p:ext uri="{BB962C8B-B14F-4D97-AF65-F5344CB8AC3E}">
        <p14:creationId xmlns:p14="http://schemas.microsoft.com/office/powerpoint/2010/main" val="30793841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smtClean="0"/>
          </a:p>
        </p:txBody>
      </p:sp>
      <p:sp>
        <p:nvSpPr>
          <p:cNvPr id="146436" name="スライド番号プレースホルダ 3"/>
          <p:cNvSpPr>
            <a:spLocks noGrp="1"/>
          </p:cNvSpPr>
          <p:nvPr>
            <p:ph type="sldNum" sz="quarter" idx="5"/>
          </p:nvPr>
        </p:nvSpPr>
        <p:spPr>
          <a:ln>
            <a:miter lim="800000"/>
            <a:headEnd/>
            <a:tailEnd/>
          </a:ln>
        </p:spPr>
        <p:txBody>
          <a:bodyPr/>
          <a:lstStyle/>
          <a:p>
            <a:pPr fontAlgn="base">
              <a:spcBef>
                <a:spcPct val="0"/>
              </a:spcBef>
              <a:spcAft>
                <a:spcPct val="0"/>
              </a:spcAft>
              <a:defRPr/>
            </a:pPr>
            <a:fld id="{47874E34-43E3-489F-ABED-B9D432196F4F}" type="slidenum">
              <a:rPr lang="ja-JP" altLang="en-US" smtClean="0"/>
              <a:pPr fontAlgn="base">
                <a:spcBef>
                  <a:spcPct val="0"/>
                </a:spcBef>
                <a:spcAft>
                  <a:spcPct val="0"/>
                </a:spcAft>
                <a:defRPr/>
              </a:pPr>
              <a:t>1</a:t>
            </a:fld>
            <a:endParaRPr lang="en-US"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 2"/>
          <p:cNvSpPr>
            <a:spLocks noGrp="1"/>
          </p:cNvSpPr>
          <p:nvPr>
            <p:ph type="body" idx="1"/>
          </p:nvPr>
        </p:nvSpPr>
        <p:spPr/>
        <p:txBody>
          <a:bodyPr/>
          <a:lstStyle/>
          <a:p>
            <a:pPr eaLnBrk="1" fontAlgn="auto" hangingPunct="1">
              <a:spcBef>
                <a:spcPts val="0"/>
              </a:spcBef>
              <a:spcAft>
                <a:spcPts val="0"/>
              </a:spcAft>
              <a:defRPr/>
            </a:pPr>
            <a:endParaRPr lang="ja-JP" altLang="en-US" dirty="0"/>
          </a:p>
        </p:txBody>
      </p:sp>
      <p:sp>
        <p:nvSpPr>
          <p:cNvPr id="151556" name="スライド番号プレースホルダ 3"/>
          <p:cNvSpPr>
            <a:spLocks noGrp="1"/>
          </p:cNvSpPr>
          <p:nvPr>
            <p:ph type="sldNum" sz="quarter" idx="5"/>
          </p:nvPr>
        </p:nvSpPr>
        <p:spPr>
          <a:ln>
            <a:miter lim="800000"/>
            <a:headEnd/>
            <a:tailEnd/>
          </a:ln>
        </p:spPr>
        <p:txBody>
          <a:bodyPr/>
          <a:lstStyle/>
          <a:p>
            <a:pPr fontAlgn="base">
              <a:spcBef>
                <a:spcPct val="0"/>
              </a:spcBef>
              <a:spcAft>
                <a:spcPct val="0"/>
              </a:spcAft>
              <a:defRPr/>
            </a:pPr>
            <a:fld id="{173151A8-11E4-4EAA-8210-A8BC08A513BE}" type="slidenum">
              <a:rPr lang="ja-JP" altLang="en-US" smtClean="0"/>
              <a:pPr fontAlgn="base">
                <a:spcBef>
                  <a:spcPct val="0"/>
                </a:spcBef>
                <a:spcAft>
                  <a:spcPct val="0"/>
                </a:spcAft>
                <a:defRPr/>
              </a:pPr>
              <a:t>10</a:t>
            </a:fld>
            <a:endParaRPr lang="en-US"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smtClean="0"/>
          </a:p>
        </p:txBody>
      </p:sp>
      <p:sp>
        <p:nvSpPr>
          <p:cNvPr id="153604" name="スライド番号プレースホルダ 3"/>
          <p:cNvSpPr>
            <a:spLocks noGrp="1"/>
          </p:cNvSpPr>
          <p:nvPr>
            <p:ph type="sldNum" sz="quarter" idx="5"/>
          </p:nvPr>
        </p:nvSpPr>
        <p:spPr>
          <a:ln>
            <a:miter lim="800000"/>
            <a:headEnd/>
            <a:tailEnd/>
          </a:ln>
        </p:spPr>
        <p:txBody>
          <a:bodyPr/>
          <a:lstStyle/>
          <a:p>
            <a:pPr fontAlgn="base">
              <a:spcBef>
                <a:spcPct val="0"/>
              </a:spcBef>
              <a:spcAft>
                <a:spcPct val="0"/>
              </a:spcAft>
              <a:defRPr/>
            </a:pPr>
            <a:fld id="{2618306C-816D-4B38-A93B-9AB70EED6489}" type="slidenum">
              <a:rPr lang="ja-JP" altLang="en-US" smtClean="0"/>
              <a:pPr fontAlgn="base">
                <a:spcBef>
                  <a:spcPct val="0"/>
                </a:spcBef>
                <a:spcAft>
                  <a:spcPct val="0"/>
                </a:spcAft>
                <a:defRPr/>
              </a:pPr>
              <a:t>11</a:t>
            </a:fld>
            <a:endParaRPr lang="en-US"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dirty="0" smtClean="0"/>
          </a:p>
        </p:txBody>
      </p:sp>
      <p:sp>
        <p:nvSpPr>
          <p:cNvPr id="154628" name="スライド番号プレースホルダ 3"/>
          <p:cNvSpPr>
            <a:spLocks noGrp="1"/>
          </p:cNvSpPr>
          <p:nvPr>
            <p:ph type="sldNum" sz="quarter" idx="5"/>
          </p:nvPr>
        </p:nvSpPr>
        <p:spPr>
          <a:ln>
            <a:miter lim="800000"/>
            <a:headEnd/>
            <a:tailEnd/>
          </a:ln>
        </p:spPr>
        <p:txBody>
          <a:bodyPr/>
          <a:lstStyle/>
          <a:p>
            <a:pPr fontAlgn="base">
              <a:spcBef>
                <a:spcPct val="0"/>
              </a:spcBef>
              <a:spcAft>
                <a:spcPct val="0"/>
              </a:spcAft>
              <a:defRPr/>
            </a:pPr>
            <a:fld id="{F5EFCBB9-AACA-4F62-B0AB-33B40C660975}" type="slidenum">
              <a:rPr lang="ja-JP" altLang="en-US" smtClean="0"/>
              <a:pPr fontAlgn="base">
                <a:spcBef>
                  <a:spcPct val="0"/>
                </a:spcBef>
                <a:spcAft>
                  <a:spcPct val="0"/>
                </a:spcAft>
                <a:defRPr/>
              </a:pPr>
              <a:t>12</a:t>
            </a:fld>
            <a:endParaRPr lang="en-US"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dirty="0" smtClean="0"/>
          </a:p>
        </p:txBody>
      </p:sp>
      <p:sp>
        <p:nvSpPr>
          <p:cNvPr id="157700" name="スライド番号プレースホルダ 3"/>
          <p:cNvSpPr>
            <a:spLocks noGrp="1"/>
          </p:cNvSpPr>
          <p:nvPr>
            <p:ph type="sldNum" sz="quarter" idx="5"/>
          </p:nvPr>
        </p:nvSpPr>
        <p:spPr>
          <a:ln>
            <a:miter lim="800000"/>
            <a:headEnd/>
            <a:tailEnd/>
          </a:ln>
        </p:spPr>
        <p:txBody>
          <a:bodyPr/>
          <a:lstStyle/>
          <a:p>
            <a:pPr fontAlgn="base">
              <a:spcBef>
                <a:spcPct val="0"/>
              </a:spcBef>
              <a:spcAft>
                <a:spcPct val="0"/>
              </a:spcAft>
              <a:defRPr/>
            </a:pPr>
            <a:fld id="{FF4FDDAC-AE35-4735-AD51-CB6709C162F5}" type="slidenum">
              <a:rPr lang="ja-JP" altLang="en-US" smtClean="0"/>
              <a:pPr fontAlgn="base">
                <a:spcBef>
                  <a:spcPct val="0"/>
                </a:spcBef>
                <a:spcAft>
                  <a:spcPct val="0"/>
                </a:spcAft>
                <a:defRPr/>
              </a:pPr>
              <a:t>14</a:t>
            </a:fld>
            <a:endParaRPr lang="en-US"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C7485EB-C22A-4306-B67E-9BF293933E0E}" type="slidenum">
              <a:rPr kumimoji="1" lang="ja-JP" altLang="en-US" smtClean="0"/>
              <a:pPr/>
              <a:t>16</a:t>
            </a:fld>
            <a:endParaRPr kumimoji="1" lang="ja-JP" altLang="en-US"/>
          </a:p>
        </p:txBody>
      </p:sp>
    </p:spTree>
    <p:extLst>
      <p:ext uri="{BB962C8B-B14F-4D97-AF65-F5344CB8AC3E}">
        <p14:creationId xmlns:p14="http://schemas.microsoft.com/office/powerpoint/2010/main" val="2445251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6B954776-0B37-492A-AEED-9357815D47EB}" type="slidenum">
              <a:rPr lang="ja-JP" altLang="en-US" smtClean="0"/>
              <a:pPr>
                <a:defRPr/>
              </a:pPr>
              <a:t>2</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4F50B5C3-E74A-438A-8A18-B4C058B5F5D1}" type="slidenum">
              <a:rPr lang="ja-JP" altLang="en-US" smtClean="0"/>
              <a:pPr>
                <a:defRPr/>
              </a:pPr>
              <a:t>3</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606E1631-AB9F-4044-8E0E-E9DC29E78871}" type="slidenum">
              <a:rPr lang="ja-JP" altLang="en-US" smtClean="0"/>
              <a:pPr>
                <a:defRPr/>
              </a:pPr>
              <a:t>4</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smtClean="0"/>
              <a:t>事業者・職場における新型インフルエンザ対策ガイドライン</a:t>
            </a:r>
            <a:endParaRPr lang="en-US" altLang="ja-JP" dirty="0" smtClean="0"/>
          </a:p>
          <a:p>
            <a:r>
              <a:rPr lang="en-US" altLang="ja-JP" dirty="0" smtClean="0"/>
              <a:t>http://www.mhlw.go.jp/bunya/kenkou/kekkaku-kansenshou04/pdf/090217keikaku-08.pdf</a:t>
            </a:r>
            <a:endParaRPr lang="ja-JP" altLang="en-US" dirty="0" smtClean="0"/>
          </a:p>
        </p:txBody>
      </p:sp>
      <p:sp>
        <p:nvSpPr>
          <p:cNvPr id="4" name="スライド番号プレースホルダ 3"/>
          <p:cNvSpPr>
            <a:spLocks noGrp="1"/>
          </p:cNvSpPr>
          <p:nvPr>
            <p:ph type="sldNum" sz="quarter" idx="5"/>
          </p:nvPr>
        </p:nvSpPr>
        <p:spPr/>
        <p:txBody>
          <a:bodyPr/>
          <a:lstStyle/>
          <a:p>
            <a:pPr>
              <a:defRPr/>
            </a:pPr>
            <a:fld id="{36C1B61D-CBC7-4296-8CE6-A785C298CEA7}" type="slidenum">
              <a:rPr lang="ja-JP" altLang="en-US" smtClean="0"/>
              <a:pPr>
                <a:defRPr/>
              </a:pPr>
              <a:t>5</a:t>
            </a:fld>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smtClean="0"/>
              <a:t>事業者・職場における新型インフルエンザ対策ガイドライン</a:t>
            </a:r>
            <a:endParaRPr lang="en-US" altLang="ja-JP" dirty="0" smtClean="0"/>
          </a:p>
          <a:p>
            <a:r>
              <a:rPr lang="en-US" altLang="ja-JP" dirty="0" smtClean="0"/>
              <a:t>http://www.mhlw.go.jp/bunya/kenkou/kekkaku-kansenshou04/pdf/090217keikaku-08.pdf</a:t>
            </a:r>
            <a:endParaRPr lang="ja-JP" altLang="en-US" dirty="0" smtClean="0"/>
          </a:p>
        </p:txBody>
      </p:sp>
      <p:sp>
        <p:nvSpPr>
          <p:cNvPr id="4" name="スライド番号プレースホルダ 3"/>
          <p:cNvSpPr>
            <a:spLocks noGrp="1"/>
          </p:cNvSpPr>
          <p:nvPr>
            <p:ph type="sldNum" sz="quarter" idx="5"/>
          </p:nvPr>
        </p:nvSpPr>
        <p:spPr/>
        <p:txBody>
          <a:bodyPr/>
          <a:lstStyle/>
          <a:p>
            <a:pPr>
              <a:defRPr/>
            </a:pPr>
            <a:fld id="{436326A1-FE1D-4D40-8213-411839AA6AB4}" type="slidenum">
              <a:rPr lang="ja-JP" altLang="en-US" smtClean="0"/>
              <a:pPr>
                <a:defRPr/>
              </a:pPr>
              <a:t>6</a:t>
            </a:fld>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smtClean="0"/>
              <a:t>http://www.mhlw.go.jp/toukei/saikin/hw/jinkou/suikei09/index.html</a:t>
            </a:r>
            <a:endParaRPr lang="ja-JP" altLang="en-US" dirty="0" smtClean="0"/>
          </a:p>
        </p:txBody>
      </p:sp>
      <p:sp>
        <p:nvSpPr>
          <p:cNvPr id="4" name="スライド番号プレースホルダ 3"/>
          <p:cNvSpPr>
            <a:spLocks noGrp="1"/>
          </p:cNvSpPr>
          <p:nvPr>
            <p:ph type="sldNum" sz="quarter" idx="5"/>
          </p:nvPr>
        </p:nvSpPr>
        <p:spPr/>
        <p:txBody>
          <a:bodyPr/>
          <a:lstStyle/>
          <a:p>
            <a:pPr>
              <a:defRPr/>
            </a:pPr>
            <a:fld id="{A8381418-10B4-48A6-98D2-38495F946CB6}" type="slidenum">
              <a:rPr lang="ja-JP" altLang="en-US" smtClean="0"/>
              <a:pPr>
                <a:defRPr/>
              </a:pPr>
              <a:t>7</a:t>
            </a:fld>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dirty="0" smtClean="0"/>
          </a:p>
        </p:txBody>
      </p:sp>
      <p:sp>
        <p:nvSpPr>
          <p:cNvPr id="36868" name="スライド番号プレースホルダ 3"/>
          <p:cNvSpPr txBox="1">
            <a:spLocks noGrp="1"/>
          </p:cNvSpPr>
          <p:nvPr/>
        </p:nvSpPr>
        <p:spPr bwMode="auto">
          <a:xfrm>
            <a:off x="3816351" y="9374348"/>
            <a:ext cx="2917825" cy="493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50" tIns="45724" rIns="91450" bIns="45724" anchor="b"/>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r" eaLnBrk="1" hangingPunct="1"/>
            <a:fld id="{AA05F9ED-9A4A-4F2D-8837-44556B8847DE}" type="slidenum">
              <a:rPr lang="ja-JP" altLang="en-US" sz="1200">
                <a:latin typeface="Calibri" pitchFamily="34" charset="0"/>
              </a:rPr>
              <a:pPr algn="r" eaLnBrk="1" hangingPunct="1"/>
              <a:t>8</a:t>
            </a:fld>
            <a:endParaRPr lang="en-US" altLang="ja-JP" sz="12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ja-JP" dirty="0" smtClean="0"/>
          </a:p>
        </p:txBody>
      </p:sp>
      <p:sp>
        <p:nvSpPr>
          <p:cNvPr id="147460" name="Slide Number Placeholder 3"/>
          <p:cNvSpPr>
            <a:spLocks noGrp="1"/>
          </p:cNvSpPr>
          <p:nvPr>
            <p:ph type="sldNum" sz="quarter" idx="5"/>
          </p:nvPr>
        </p:nvSpPr>
        <p:spPr>
          <a:ln>
            <a:miter lim="800000"/>
            <a:headEnd/>
            <a:tailEnd/>
          </a:ln>
        </p:spPr>
        <p:txBody>
          <a:bodyPr/>
          <a:lstStyle/>
          <a:p>
            <a:pPr fontAlgn="base">
              <a:spcBef>
                <a:spcPct val="0"/>
              </a:spcBef>
              <a:spcAft>
                <a:spcPct val="0"/>
              </a:spcAft>
              <a:defRPr/>
            </a:pPr>
            <a:fld id="{28F176B9-CFD7-4756-A4C7-D4EE0C133CF4}" type="slidenum">
              <a:rPr lang="ja-JP" altLang="en-US" smtClean="0"/>
              <a:pPr fontAlgn="base">
                <a:spcBef>
                  <a:spcPct val="0"/>
                </a:spcBef>
                <a:spcAft>
                  <a:spcPct val="0"/>
                </a:spcAft>
                <a:defRPr/>
              </a:pPr>
              <a:t>9</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362728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964848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319149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153230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150892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418979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4135232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970541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6877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1362086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964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3157582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title"/>
          </p:nvPr>
        </p:nvSpPr>
        <p:spPr>
          <a:xfrm>
            <a:off x="-612576" y="1052513"/>
            <a:ext cx="9515275" cy="1008336"/>
          </a:xfrm>
        </p:spPr>
        <p:txBody>
          <a:bodyPr>
            <a:normAutofit fontScale="90000"/>
          </a:bodyPr>
          <a:lstStyle/>
          <a:p>
            <a:pPr eaLnBrk="1" hangingPunct="1"/>
            <a:r>
              <a:rPr lang="en-US" altLang="ja-JP" sz="5400" dirty="0" smtClean="0">
                <a:latin typeface="+mn-ea"/>
                <a:ea typeface="+mn-ea"/>
              </a:rPr>
              <a:t>4) </a:t>
            </a:r>
            <a:r>
              <a:rPr lang="ja-JP" altLang="en-US" sz="5400" dirty="0" smtClean="0">
                <a:latin typeface="+mn-ea"/>
                <a:ea typeface="+mn-ea"/>
              </a:rPr>
              <a:t>上級編</a:t>
            </a:r>
            <a:r>
              <a:rPr lang="en-US" altLang="ja-JP" dirty="0" smtClean="0">
                <a:latin typeface="+mn-ea"/>
                <a:ea typeface="+mn-ea"/>
              </a:rPr>
              <a:t/>
            </a:r>
            <a:br>
              <a:rPr lang="en-US" altLang="ja-JP" dirty="0" smtClean="0">
                <a:latin typeface="+mn-ea"/>
                <a:ea typeface="+mn-ea"/>
              </a:rPr>
            </a:br>
            <a:r>
              <a:rPr lang="ja-JP" altLang="en-US" sz="3100" b="1" dirty="0">
                <a:latin typeface="+mn-ea"/>
                <a:ea typeface="+mn-ea"/>
              </a:rPr>
              <a:t>～</a:t>
            </a:r>
            <a:r>
              <a:rPr lang="ja-JP" altLang="en-US" sz="3100" b="1" dirty="0" smtClean="0">
                <a:latin typeface="+mn-ea"/>
                <a:ea typeface="+mn-ea"/>
              </a:rPr>
              <a:t>新型インフルエンザに対する</a:t>
            </a:r>
            <a:r>
              <a:rPr lang="en-US" altLang="ja-JP" sz="3100" b="1" dirty="0" smtClean="0">
                <a:latin typeface="+mn-ea"/>
                <a:ea typeface="+mn-ea"/>
              </a:rPr>
              <a:t/>
            </a:r>
            <a:br>
              <a:rPr lang="en-US" altLang="ja-JP" sz="3100" b="1" dirty="0" smtClean="0">
                <a:latin typeface="+mn-ea"/>
                <a:ea typeface="+mn-ea"/>
              </a:rPr>
            </a:br>
            <a:r>
              <a:rPr lang="ja-JP" altLang="en-US" sz="3100" b="1" dirty="0" smtClean="0">
                <a:latin typeface="+mn-ea"/>
                <a:ea typeface="+mn-ea"/>
              </a:rPr>
              <a:t>公衆衛生対応</a:t>
            </a:r>
            <a:r>
              <a:rPr lang="ja-JP" altLang="en-US" sz="3100" b="1" dirty="0">
                <a:latin typeface="+mn-ea"/>
                <a:ea typeface="+mn-ea"/>
              </a:rPr>
              <a:t>に</a:t>
            </a:r>
            <a:r>
              <a:rPr lang="ja-JP" altLang="en-US" sz="3100" b="1" dirty="0" smtClean="0">
                <a:latin typeface="+mn-ea"/>
                <a:ea typeface="+mn-ea"/>
              </a:rPr>
              <a:t>ついて知る～</a:t>
            </a:r>
            <a:endParaRPr lang="ja-JP" altLang="en-US" dirty="0" smtClean="0">
              <a:latin typeface="+mn-ea"/>
              <a:ea typeface="+mn-ea"/>
            </a:endParaRPr>
          </a:p>
        </p:txBody>
      </p:sp>
      <p:sp>
        <p:nvSpPr>
          <p:cNvPr id="2051" name="コンテンツ プレースホルダー 3"/>
          <p:cNvSpPr>
            <a:spLocks/>
          </p:cNvSpPr>
          <p:nvPr/>
        </p:nvSpPr>
        <p:spPr bwMode="auto">
          <a:xfrm>
            <a:off x="673100" y="3068638"/>
            <a:ext cx="8229600" cy="216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Font typeface="Arial" charset="0"/>
              <a:buChar char="•"/>
            </a:pPr>
            <a:r>
              <a:rPr lang="ja-JP" altLang="en-US" sz="2800" dirty="0">
                <a:latin typeface="+mn-ea"/>
              </a:rPr>
              <a:t>新型インフルエンザにより想定される被害</a:t>
            </a:r>
            <a:endParaRPr lang="en-US" altLang="ja-JP" sz="2800" dirty="0">
              <a:latin typeface="+mn-ea"/>
            </a:endParaRPr>
          </a:p>
          <a:p>
            <a:pPr marL="342900" indent="-342900">
              <a:spcBef>
                <a:spcPct val="20000"/>
              </a:spcBef>
              <a:buFont typeface="Arial" charset="0"/>
              <a:buChar char="•"/>
            </a:pPr>
            <a:r>
              <a:rPr lang="ja-JP" altLang="en-US" sz="2800" dirty="0">
                <a:latin typeface="+mn-ea"/>
              </a:rPr>
              <a:t>被害を低減するための対策</a:t>
            </a:r>
          </a:p>
          <a:p>
            <a:pPr marL="342900" indent="-342900">
              <a:spcBef>
                <a:spcPct val="20000"/>
              </a:spcBef>
              <a:buFont typeface="Arial" charset="0"/>
              <a:buChar char="•"/>
            </a:pPr>
            <a:r>
              <a:rPr lang="ja-JP" altLang="en-US" sz="2800" dirty="0">
                <a:latin typeface="+mn-ea"/>
              </a:rPr>
              <a:t>新型インフルエンザ等対策特別措置法による措置</a:t>
            </a:r>
            <a:br>
              <a:rPr lang="ja-JP" altLang="en-US" sz="2800" dirty="0">
                <a:latin typeface="+mn-ea"/>
              </a:rPr>
            </a:br>
            <a:r>
              <a:rPr lang="ja-JP" altLang="en-US" sz="2800" dirty="0">
                <a:latin typeface="+mn-ea"/>
              </a:rPr>
              <a:t>（国・都道府県・市町村</a:t>
            </a:r>
            <a:r>
              <a:rPr lang="ja-JP" altLang="en-US" sz="2800" dirty="0" smtClean="0">
                <a:latin typeface="+mn-ea"/>
              </a:rPr>
              <a:t>別</a:t>
            </a:r>
            <a:r>
              <a:rPr lang="ja-JP" altLang="en-US" sz="2800" dirty="0">
                <a:latin typeface="+mn-ea"/>
              </a:rPr>
              <a:t>）</a:t>
            </a:r>
          </a:p>
        </p:txBody>
      </p:sp>
      <p:cxnSp>
        <p:nvCxnSpPr>
          <p:cNvPr id="4" name="直線コネクタ 3"/>
          <p:cNvCxnSpPr/>
          <p:nvPr/>
        </p:nvCxnSpPr>
        <p:spPr>
          <a:xfrm>
            <a:off x="827584" y="2492896"/>
            <a:ext cx="75608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17748" y="5661248"/>
            <a:ext cx="9108504" cy="1723549"/>
          </a:xfrm>
          <a:prstGeom prst="rect">
            <a:avLst/>
          </a:prstGeom>
        </p:spPr>
        <p:txBody>
          <a:bodyPr wrap="square">
            <a:spAutoFit/>
          </a:bodyPr>
          <a:lstStyle/>
          <a:p>
            <a:r>
              <a:rPr lang="ja-JP" altLang="en-US" dirty="0">
                <a:latin typeface="+mn-ea"/>
                <a:cs typeface="Meiryo UI" pitchFamily="50" charset="-128"/>
              </a:rPr>
              <a:t>平成</a:t>
            </a:r>
            <a:r>
              <a:rPr lang="en-US" altLang="ja-JP" dirty="0">
                <a:latin typeface="+mn-ea"/>
                <a:cs typeface="Meiryo UI" pitchFamily="50" charset="-128"/>
              </a:rPr>
              <a:t>24</a:t>
            </a:r>
            <a:r>
              <a:rPr lang="ja-JP" altLang="en-US" dirty="0">
                <a:latin typeface="+mn-ea"/>
                <a:cs typeface="Meiryo UI" pitchFamily="50" charset="-128"/>
              </a:rPr>
              <a:t>年度厚生労働科学研究費補助</a:t>
            </a:r>
            <a:r>
              <a:rPr lang="ja-JP" altLang="en-US" dirty="0" smtClean="0">
                <a:latin typeface="+mn-ea"/>
                <a:cs typeface="Meiryo UI" pitchFamily="50" charset="-128"/>
              </a:rPr>
              <a:t>金</a:t>
            </a:r>
            <a:r>
              <a:rPr lang="ja-JP" altLang="en-US" dirty="0">
                <a:latin typeface="+mn-ea"/>
                <a:cs typeface="Meiryo UI" pitchFamily="50" charset="-128"/>
              </a:rPr>
              <a:t>　</a:t>
            </a:r>
            <a:r>
              <a:rPr lang="ja-JP" altLang="en-US" dirty="0" smtClean="0">
                <a:latin typeface="+mn-ea"/>
                <a:cs typeface="Meiryo UI" pitchFamily="50" charset="-128"/>
              </a:rPr>
              <a:t>新型</a:t>
            </a:r>
            <a:r>
              <a:rPr lang="ja-JP" altLang="en-US" dirty="0">
                <a:latin typeface="+mn-ea"/>
                <a:cs typeface="Meiryo UI" pitchFamily="50" charset="-128"/>
              </a:rPr>
              <a:t>インフルエンザ発生時の公衆衛生対策の再構築に関する</a:t>
            </a:r>
            <a:r>
              <a:rPr lang="ja-JP" altLang="en-US" dirty="0" smtClean="0">
                <a:latin typeface="+mn-ea"/>
                <a:cs typeface="Meiryo UI" pitchFamily="50" charset="-128"/>
              </a:rPr>
              <a:t>研究分担</a:t>
            </a:r>
            <a:r>
              <a:rPr lang="ja-JP" altLang="en-US" dirty="0">
                <a:latin typeface="+mn-ea"/>
                <a:cs typeface="Meiryo UI" pitchFamily="50" charset="-128"/>
              </a:rPr>
              <a:t>研究者：北里大学医学部公衆衛生学　和田耕治</a:t>
            </a:r>
          </a:p>
          <a:p>
            <a:r>
              <a:rPr lang="ja-JP" altLang="en-US" dirty="0" smtClean="0">
                <a:latin typeface="+mn-ea"/>
                <a:cs typeface="Meiryo UI" pitchFamily="50" charset="-128"/>
              </a:rPr>
              <a:t>都道府県</a:t>
            </a:r>
            <a:r>
              <a:rPr lang="ja-JP" altLang="en-US" dirty="0">
                <a:latin typeface="+mn-ea"/>
                <a:cs typeface="Meiryo UI" pitchFamily="50" charset="-128"/>
              </a:rPr>
              <a:t>・市町村担当者を対象と</a:t>
            </a:r>
            <a:r>
              <a:rPr lang="ja-JP" altLang="en-US" dirty="0" smtClean="0">
                <a:latin typeface="+mn-ea"/>
                <a:cs typeface="Meiryo UI" pitchFamily="50" charset="-128"/>
              </a:rPr>
              <a:t>した新型</a:t>
            </a:r>
            <a:r>
              <a:rPr lang="ja-JP" altLang="en-US" dirty="0">
                <a:latin typeface="+mn-ea"/>
                <a:cs typeface="Meiryo UI" pitchFamily="50" charset="-128"/>
              </a:rPr>
              <a:t>インフルエンザ等対策特別措置法に</a:t>
            </a:r>
            <a:r>
              <a:rPr lang="en-US" altLang="ja-JP" dirty="0">
                <a:latin typeface="+mn-ea"/>
                <a:cs typeface="Meiryo UI" pitchFamily="50" charset="-128"/>
              </a:rPr>
              <a:t/>
            </a:r>
            <a:br>
              <a:rPr lang="en-US" altLang="ja-JP" dirty="0">
                <a:latin typeface="+mn-ea"/>
                <a:cs typeface="Meiryo UI" pitchFamily="50" charset="-128"/>
              </a:rPr>
            </a:br>
            <a:r>
              <a:rPr lang="ja-JP" altLang="en-US" dirty="0">
                <a:latin typeface="+mn-ea"/>
                <a:cs typeface="Meiryo UI" pitchFamily="50" charset="-128"/>
              </a:rPr>
              <a:t>対応するための医学的・公衆衛生学的</a:t>
            </a:r>
            <a:r>
              <a:rPr lang="ja-JP" altLang="en-US" dirty="0" smtClean="0">
                <a:latin typeface="+mn-ea"/>
                <a:cs typeface="Meiryo UI" pitchFamily="50" charset="-128"/>
              </a:rPr>
              <a:t>知識　平成</a:t>
            </a:r>
            <a:r>
              <a:rPr lang="en-US" altLang="ja-JP" dirty="0" smtClean="0">
                <a:latin typeface="+mn-ea"/>
                <a:cs typeface="Meiryo UI" pitchFamily="50" charset="-128"/>
              </a:rPr>
              <a:t>25</a:t>
            </a:r>
            <a:r>
              <a:rPr lang="ja-JP" altLang="en-US" dirty="0" smtClean="0">
                <a:latin typeface="+mn-ea"/>
                <a:cs typeface="Meiryo UI" pitchFamily="50" charset="-128"/>
              </a:rPr>
              <a:t>年</a:t>
            </a:r>
            <a:r>
              <a:rPr lang="en-US" altLang="ja-JP" dirty="0" smtClean="0">
                <a:latin typeface="+mn-ea"/>
                <a:cs typeface="Meiryo UI" pitchFamily="50" charset="-128"/>
              </a:rPr>
              <a:t>1</a:t>
            </a:r>
            <a:r>
              <a:rPr lang="ja-JP" altLang="en-US" dirty="0" smtClean="0">
                <a:latin typeface="+mn-ea"/>
                <a:cs typeface="Meiryo UI" pitchFamily="50" charset="-128"/>
              </a:rPr>
              <a:t>月</a:t>
            </a:r>
            <a:r>
              <a:rPr lang="en-US" altLang="ja-JP" dirty="0" smtClean="0">
                <a:latin typeface="+mn-ea"/>
                <a:cs typeface="Meiryo UI" pitchFamily="50" charset="-128"/>
              </a:rPr>
              <a:t>8</a:t>
            </a:r>
            <a:r>
              <a:rPr lang="ja-JP" altLang="en-US" dirty="0" smtClean="0">
                <a:latin typeface="+mn-ea"/>
                <a:cs typeface="Meiryo UI" pitchFamily="50" charset="-128"/>
              </a:rPr>
              <a:t>日作成</a:t>
            </a:r>
            <a:endParaRPr lang="en-US" altLang="ja-JP" dirty="0" smtClean="0">
              <a:latin typeface="+mn-ea"/>
              <a:cs typeface="Meiryo UI" pitchFamily="50" charset="-128"/>
            </a:endParaRPr>
          </a:p>
          <a:p>
            <a:r>
              <a:rPr lang="en-US" altLang="ja-JP" sz="1600" dirty="0">
                <a:latin typeface="+mn-ea"/>
                <a:cs typeface="Meiryo UI" pitchFamily="50" charset="-128"/>
              </a:rPr>
              <a:t/>
            </a:r>
            <a:br>
              <a:rPr lang="en-US" altLang="ja-JP" sz="1600" dirty="0">
                <a:latin typeface="+mn-ea"/>
                <a:cs typeface="Meiryo UI" pitchFamily="50" charset="-128"/>
              </a:rPr>
            </a:br>
            <a:endParaRPr lang="ja-JP" altLang="en-US" dirty="0"/>
          </a:p>
        </p:txBody>
      </p:sp>
    </p:spTree>
    <p:extLst>
      <p:ext uri="{BB962C8B-B14F-4D97-AF65-F5344CB8AC3E}">
        <p14:creationId xmlns:p14="http://schemas.microsoft.com/office/powerpoint/2010/main" val="1352706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51388" y="2276896"/>
            <a:ext cx="8640763" cy="3240087"/>
          </a:xfrm>
          <a:prstGeom prst="rect">
            <a:avLst/>
          </a:prstGeom>
          <a:solidFill>
            <a:schemeClr val="accent4">
              <a:lumMod val="20000"/>
              <a:lumOff val="80000"/>
              <a:alpha val="52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ja-JP" altLang="en-US" sz="2000" dirty="0">
                <a:solidFill>
                  <a:schemeClr val="tx1"/>
                </a:solidFill>
                <a:latin typeface="+mn-ea"/>
              </a:rPr>
              <a:t>●事前準備</a:t>
            </a:r>
            <a:endParaRPr lang="en-US" altLang="ja-JP" sz="2000" dirty="0">
              <a:solidFill>
                <a:schemeClr val="tx1"/>
              </a:solidFill>
              <a:latin typeface="+mn-ea"/>
            </a:endParaRPr>
          </a:p>
          <a:p>
            <a:pPr fontAlgn="auto">
              <a:spcBef>
                <a:spcPts val="0"/>
              </a:spcBef>
              <a:spcAft>
                <a:spcPts val="0"/>
              </a:spcAft>
              <a:defRPr/>
            </a:pPr>
            <a:r>
              <a:rPr lang="ja-JP" altLang="en-US" sz="2000" dirty="0">
                <a:solidFill>
                  <a:schemeClr val="tx1"/>
                </a:solidFill>
                <a:latin typeface="+mn-ea"/>
              </a:rPr>
              <a:t>・国、都道府県、市町村　「行動計画の作成」</a:t>
            </a:r>
            <a:endParaRPr lang="en-US" altLang="ja-JP" sz="2000" dirty="0">
              <a:solidFill>
                <a:schemeClr val="tx1"/>
              </a:solidFill>
              <a:latin typeface="+mn-ea"/>
            </a:endParaRPr>
          </a:p>
          <a:p>
            <a:pPr fontAlgn="auto">
              <a:spcBef>
                <a:spcPts val="0"/>
              </a:spcBef>
              <a:spcAft>
                <a:spcPts val="0"/>
              </a:spcAft>
              <a:defRPr/>
            </a:pPr>
            <a:r>
              <a:rPr lang="ja-JP" altLang="en-US" sz="2000" dirty="0">
                <a:solidFill>
                  <a:schemeClr val="tx1"/>
                </a:solidFill>
                <a:latin typeface="+mn-ea"/>
              </a:rPr>
              <a:t>・発生時に行政と共に対策を行う公共機関を指定「指定公共機関」</a:t>
            </a:r>
            <a:endParaRPr lang="en-US" altLang="ja-JP" sz="2000" dirty="0">
              <a:solidFill>
                <a:schemeClr val="tx1"/>
              </a:solidFill>
              <a:latin typeface="+mn-ea"/>
            </a:endParaRPr>
          </a:p>
          <a:p>
            <a:pPr fontAlgn="auto">
              <a:spcBef>
                <a:spcPts val="0"/>
              </a:spcBef>
              <a:spcAft>
                <a:spcPts val="0"/>
              </a:spcAft>
              <a:defRPr/>
            </a:pPr>
            <a:r>
              <a:rPr lang="ja-JP" altLang="en-US" sz="2000" dirty="0">
                <a:solidFill>
                  <a:schemeClr val="tx1"/>
                </a:solidFill>
                <a:latin typeface="+mn-ea"/>
              </a:rPr>
              <a:t>●新型インフルエンザ等が発生したら</a:t>
            </a:r>
            <a:endParaRPr lang="en-US" altLang="ja-JP" sz="2000" dirty="0">
              <a:solidFill>
                <a:schemeClr val="tx1"/>
              </a:solidFill>
              <a:latin typeface="+mn-ea"/>
            </a:endParaRPr>
          </a:p>
          <a:p>
            <a:pPr fontAlgn="auto">
              <a:spcBef>
                <a:spcPts val="0"/>
              </a:spcBef>
              <a:spcAft>
                <a:spcPts val="0"/>
              </a:spcAft>
              <a:defRPr/>
            </a:pPr>
            <a:r>
              <a:rPr lang="ja-JP" altLang="en-US" sz="2000" dirty="0">
                <a:solidFill>
                  <a:schemeClr val="tx1"/>
                </a:solidFill>
                <a:latin typeface="+mn-ea"/>
              </a:rPr>
              <a:t>・国、都道府県による対策本部設置（緊急事態宣言後市町村対策本部設置）</a:t>
            </a:r>
            <a:endParaRPr lang="en-US" altLang="ja-JP" sz="2000" dirty="0">
              <a:solidFill>
                <a:schemeClr val="tx1"/>
              </a:solidFill>
              <a:latin typeface="+mn-ea"/>
            </a:endParaRPr>
          </a:p>
          <a:p>
            <a:pPr fontAlgn="auto">
              <a:spcBef>
                <a:spcPts val="0"/>
              </a:spcBef>
              <a:spcAft>
                <a:spcPts val="0"/>
              </a:spcAft>
              <a:defRPr/>
            </a:pPr>
            <a:r>
              <a:rPr lang="ja-JP" altLang="en-US" sz="2000" dirty="0">
                <a:solidFill>
                  <a:schemeClr val="tx1"/>
                </a:solidFill>
                <a:latin typeface="+mn-ea"/>
              </a:rPr>
              <a:t>・国の対策本部が対処方針の策定</a:t>
            </a:r>
            <a:endParaRPr lang="en-US" altLang="ja-JP" sz="2000" dirty="0">
              <a:solidFill>
                <a:schemeClr val="tx1"/>
              </a:solidFill>
              <a:latin typeface="+mn-ea"/>
            </a:endParaRPr>
          </a:p>
          <a:p>
            <a:pPr fontAlgn="auto">
              <a:spcBef>
                <a:spcPts val="0"/>
              </a:spcBef>
              <a:spcAft>
                <a:spcPts val="0"/>
              </a:spcAft>
              <a:defRPr/>
            </a:pPr>
            <a:r>
              <a:rPr lang="ja-JP" altLang="en-US" sz="2000" dirty="0">
                <a:solidFill>
                  <a:schemeClr val="tx1"/>
                </a:solidFill>
                <a:latin typeface="+mn-ea"/>
              </a:rPr>
              <a:t>・登録事業者の従業員に対する特定接種（先行的ワクチン接種）</a:t>
            </a:r>
            <a:endParaRPr lang="en-US" altLang="ja-JP" sz="2000" dirty="0">
              <a:solidFill>
                <a:schemeClr val="tx1"/>
              </a:solidFill>
              <a:latin typeface="+mn-ea"/>
            </a:endParaRPr>
          </a:p>
          <a:p>
            <a:pPr fontAlgn="auto">
              <a:spcBef>
                <a:spcPts val="0"/>
              </a:spcBef>
              <a:spcAft>
                <a:spcPts val="0"/>
              </a:spcAft>
              <a:defRPr/>
            </a:pPr>
            <a:r>
              <a:rPr lang="ja-JP" altLang="en-US" sz="2000" dirty="0">
                <a:solidFill>
                  <a:schemeClr val="tx1"/>
                </a:solidFill>
                <a:latin typeface="+mn-ea"/>
              </a:rPr>
              <a:t>・海外発生時の水際対策</a:t>
            </a:r>
            <a:endParaRPr lang="en-US" altLang="ja-JP" sz="2000" dirty="0">
              <a:solidFill>
                <a:schemeClr val="tx1"/>
              </a:solidFill>
              <a:latin typeface="+mn-ea"/>
            </a:endParaRPr>
          </a:p>
          <a:p>
            <a:pPr fontAlgn="auto">
              <a:spcBef>
                <a:spcPts val="0"/>
              </a:spcBef>
              <a:spcAft>
                <a:spcPts val="0"/>
              </a:spcAft>
              <a:defRPr/>
            </a:pPr>
            <a:r>
              <a:rPr lang="ja-JP" altLang="en-US" sz="2000" dirty="0">
                <a:solidFill>
                  <a:schemeClr val="tx1"/>
                </a:solidFill>
                <a:latin typeface="+mn-ea"/>
              </a:rPr>
              <a:t>●新型インフルエンザ等緊急事態宣言</a:t>
            </a:r>
            <a:endParaRPr lang="en-US" altLang="ja-JP" sz="2000" dirty="0">
              <a:solidFill>
                <a:schemeClr val="tx1"/>
              </a:solidFill>
              <a:latin typeface="+mn-ea"/>
            </a:endParaRPr>
          </a:p>
          <a:p>
            <a:pPr fontAlgn="auto">
              <a:spcBef>
                <a:spcPts val="0"/>
              </a:spcBef>
              <a:spcAft>
                <a:spcPts val="0"/>
              </a:spcAft>
              <a:defRPr/>
            </a:pPr>
            <a:endParaRPr lang="en-US" altLang="ja-JP" dirty="0">
              <a:solidFill>
                <a:schemeClr val="tx1"/>
              </a:solidFill>
              <a:latin typeface="+mn-ea"/>
            </a:endParaRPr>
          </a:p>
          <a:p>
            <a:pPr fontAlgn="auto">
              <a:spcBef>
                <a:spcPts val="0"/>
              </a:spcBef>
              <a:spcAft>
                <a:spcPts val="0"/>
              </a:spcAft>
              <a:defRPr/>
            </a:pPr>
            <a:endParaRPr lang="en-US" altLang="ja-JP" dirty="0">
              <a:solidFill>
                <a:schemeClr val="tx1"/>
              </a:solidFill>
              <a:latin typeface="+mn-ea"/>
            </a:endParaRPr>
          </a:p>
          <a:p>
            <a:pPr fontAlgn="auto">
              <a:spcBef>
                <a:spcPts val="0"/>
              </a:spcBef>
              <a:spcAft>
                <a:spcPts val="0"/>
              </a:spcAft>
              <a:defRPr/>
            </a:pPr>
            <a:endParaRPr lang="en-US" altLang="ja-JP" dirty="0">
              <a:solidFill>
                <a:schemeClr val="tx1"/>
              </a:solidFill>
              <a:latin typeface="+mn-ea"/>
            </a:endParaRPr>
          </a:p>
          <a:p>
            <a:pPr fontAlgn="auto">
              <a:spcBef>
                <a:spcPts val="0"/>
              </a:spcBef>
              <a:spcAft>
                <a:spcPts val="0"/>
              </a:spcAft>
              <a:defRPr/>
            </a:pPr>
            <a:endParaRPr lang="en-US" altLang="ja-JP" dirty="0">
              <a:solidFill>
                <a:schemeClr val="tx1"/>
              </a:solidFill>
              <a:latin typeface="+mn-ea"/>
            </a:endParaRPr>
          </a:p>
          <a:p>
            <a:pPr fontAlgn="auto">
              <a:spcBef>
                <a:spcPts val="0"/>
              </a:spcBef>
              <a:spcAft>
                <a:spcPts val="0"/>
              </a:spcAft>
              <a:defRPr/>
            </a:pPr>
            <a:endParaRPr lang="en-US" altLang="ja-JP" dirty="0">
              <a:solidFill>
                <a:schemeClr val="tx1"/>
              </a:solidFill>
              <a:latin typeface="+mn-ea"/>
            </a:endParaRPr>
          </a:p>
          <a:p>
            <a:pPr fontAlgn="auto">
              <a:spcBef>
                <a:spcPts val="0"/>
              </a:spcBef>
              <a:spcAft>
                <a:spcPts val="0"/>
              </a:spcAft>
              <a:defRPr/>
            </a:pPr>
            <a:endParaRPr lang="ja-JP" altLang="en-US" dirty="0">
              <a:solidFill>
                <a:schemeClr val="tx1"/>
              </a:solidFill>
              <a:latin typeface="+mn-ea"/>
            </a:endParaRPr>
          </a:p>
        </p:txBody>
      </p:sp>
      <p:sp>
        <p:nvSpPr>
          <p:cNvPr id="7" name="右矢印 6"/>
          <p:cNvSpPr/>
          <p:nvPr/>
        </p:nvSpPr>
        <p:spPr>
          <a:xfrm>
            <a:off x="861301" y="5165777"/>
            <a:ext cx="1008063" cy="288925"/>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n-ea"/>
            </a:endParaRPr>
          </a:p>
        </p:txBody>
      </p:sp>
      <p:sp>
        <p:nvSpPr>
          <p:cNvPr id="9" name="対角する 2 つの角を丸めた四角形 8"/>
          <p:cNvSpPr/>
          <p:nvPr/>
        </p:nvSpPr>
        <p:spPr>
          <a:xfrm>
            <a:off x="2051614" y="5157613"/>
            <a:ext cx="6840537" cy="1655763"/>
          </a:xfrm>
          <a:prstGeom prst="round2DiagRect">
            <a:avLst/>
          </a:prstGeom>
          <a:solidFill>
            <a:schemeClr val="accent6">
              <a:lumMod val="20000"/>
              <a:lumOff val="80000"/>
            </a:schemeClr>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ja-JP" altLang="en-US" dirty="0">
                <a:solidFill>
                  <a:schemeClr val="accent5">
                    <a:lumMod val="50000"/>
                  </a:schemeClr>
                </a:solidFill>
                <a:latin typeface="+mn-ea"/>
              </a:rPr>
              <a:t>　</a:t>
            </a:r>
            <a:r>
              <a:rPr lang="ja-JP" altLang="en-US" b="1" u="sng" dirty="0">
                <a:solidFill>
                  <a:srgbClr val="FF0000"/>
                </a:solidFill>
                <a:latin typeface="+mn-ea"/>
              </a:rPr>
              <a:t>緊急事態宣言が</a:t>
            </a:r>
            <a:r>
              <a:rPr lang="ja-JP" altLang="en-US" b="1" u="sng" dirty="0" smtClean="0">
                <a:solidFill>
                  <a:srgbClr val="FF0000"/>
                </a:solidFill>
                <a:latin typeface="+mn-ea"/>
              </a:rPr>
              <a:t>され</a:t>
            </a:r>
            <a:r>
              <a:rPr lang="ja-JP" altLang="en-US" b="1" u="sng" dirty="0">
                <a:solidFill>
                  <a:srgbClr val="FF0000"/>
                </a:solidFill>
                <a:latin typeface="+mn-ea"/>
              </a:rPr>
              <a:t>る</a:t>
            </a:r>
            <a:r>
              <a:rPr lang="ja-JP" altLang="en-US" b="1" u="sng" dirty="0" smtClean="0">
                <a:solidFill>
                  <a:srgbClr val="FF0000"/>
                </a:solidFill>
                <a:latin typeface="+mn-ea"/>
              </a:rPr>
              <a:t>時</a:t>
            </a:r>
            <a:r>
              <a:rPr lang="en-US" altLang="ja-JP" u="sng" dirty="0">
                <a:solidFill>
                  <a:schemeClr val="accent5">
                    <a:lumMod val="50000"/>
                  </a:schemeClr>
                </a:solidFill>
                <a:latin typeface="+mn-ea"/>
              </a:rPr>
              <a:t/>
            </a:r>
            <a:br>
              <a:rPr lang="en-US" altLang="ja-JP" u="sng" dirty="0">
                <a:solidFill>
                  <a:schemeClr val="accent5">
                    <a:lumMod val="50000"/>
                  </a:schemeClr>
                </a:solidFill>
                <a:latin typeface="+mn-ea"/>
              </a:rPr>
            </a:br>
            <a:r>
              <a:rPr lang="ja-JP" altLang="en-US" b="1" dirty="0">
                <a:solidFill>
                  <a:schemeClr val="accent5">
                    <a:lumMod val="50000"/>
                  </a:schemeClr>
                </a:solidFill>
                <a:latin typeface="+mn-ea"/>
              </a:rPr>
              <a:t>○病原性の高い新型インフルエンザが国内で発生</a:t>
            </a:r>
            <a:r>
              <a:rPr lang="en-US" altLang="ja-JP" b="1" dirty="0">
                <a:solidFill>
                  <a:schemeClr val="accent5">
                    <a:lumMod val="50000"/>
                  </a:schemeClr>
                </a:solidFill>
                <a:latin typeface="+mn-ea"/>
              </a:rPr>
              <a:t/>
            </a:r>
            <a:br>
              <a:rPr lang="en-US" altLang="ja-JP" b="1" dirty="0">
                <a:solidFill>
                  <a:schemeClr val="accent5">
                    <a:lumMod val="50000"/>
                  </a:schemeClr>
                </a:solidFill>
                <a:latin typeface="+mn-ea"/>
              </a:rPr>
            </a:br>
            <a:r>
              <a:rPr lang="ja-JP" altLang="en-US" b="1" dirty="0">
                <a:solidFill>
                  <a:schemeClr val="accent5">
                    <a:lumMod val="50000"/>
                  </a:schemeClr>
                </a:solidFill>
                <a:latin typeface="+mn-ea"/>
              </a:rPr>
              <a:t>○全国的かつ急速な</a:t>
            </a:r>
            <a:r>
              <a:rPr lang="ja-JP" altLang="en-US" b="1" dirty="0" smtClean="0">
                <a:solidFill>
                  <a:schemeClr val="accent5">
                    <a:lumMod val="50000"/>
                  </a:schemeClr>
                </a:solidFill>
                <a:latin typeface="+mn-ea"/>
              </a:rPr>
              <a:t>まん延</a:t>
            </a:r>
            <a:endParaRPr lang="en-US" altLang="ja-JP" dirty="0">
              <a:solidFill>
                <a:schemeClr val="accent5">
                  <a:lumMod val="50000"/>
                </a:schemeClr>
              </a:solidFill>
              <a:latin typeface="+mn-ea"/>
            </a:endParaRPr>
          </a:p>
          <a:p>
            <a:pPr fontAlgn="auto">
              <a:spcBef>
                <a:spcPts val="0"/>
              </a:spcBef>
              <a:spcAft>
                <a:spcPts val="0"/>
              </a:spcAft>
              <a:defRPr/>
            </a:pPr>
            <a:r>
              <a:rPr lang="ja-JP" altLang="en-US" b="1" dirty="0">
                <a:solidFill>
                  <a:schemeClr val="accent5">
                    <a:lumMod val="50000"/>
                  </a:schemeClr>
                </a:solidFill>
                <a:latin typeface="+mn-ea"/>
              </a:rPr>
              <a:t>○国民の生命・健康の保護、国民生活・国民経済に甚大な影響を及ぼしそうな場合</a:t>
            </a:r>
            <a:endParaRPr lang="ja-JP" altLang="en-US" dirty="0">
              <a:solidFill>
                <a:schemeClr val="accent5">
                  <a:lumMod val="50000"/>
                </a:schemeClr>
              </a:solidFill>
              <a:latin typeface="+mn-ea"/>
            </a:endParaRPr>
          </a:p>
        </p:txBody>
      </p:sp>
      <p:sp>
        <p:nvSpPr>
          <p:cNvPr id="14343" name="正方形/長方形 7"/>
          <p:cNvSpPr>
            <a:spLocks noChangeArrowheads="1"/>
          </p:cNvSpPr>
          <p:nvPr/>
        </p:nvSpPr>
        <p:spPr bwMode="auto">
          <a:xfrm>
            <a:off x="250825" y="1196752"/>
            <a:ext cx="8713788" cy="1015663"/>
          </a:xfrm>
          <a:prstGeom prst="rect">
            <a:avLst/>
          </a:prstGeom>
          <a:noFill/>
          <a:ln w="28575">
            <a:solidFill>
              <a:srgbClr val="0070C0"/>
            </a:solidFill>
            <a:prstDash val="sys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ja-JP" altLang="en-US" dirty="0">
                <a:latin typeface="+mn-ea"/>
              </a:rPr>
              <a:t>（</a:t>
            </a:r>
            <a:r>
              <a:rPr lang="ja-JP" altLang="en-US" sz="2000" dirty="0">
                <a:latin typeface="+mn-ea"/>
              </a:rPr>
              <a:t>目的） </a:t>
            </a:r>
            <a:r>
              <a:rPr lang="ja-JP" altLang="en-US" sz="2000" b="1" dirty="0">
                <a:latin typeface="+mn-ea"/>
              </a:rPr>
              <a:t>病原性の高い新型インフルエンザや同様な危険性のある新感染症に対して</a:t>
            </a:r>
            <a:r>
              <a:rPr lang="ja-JP" altLang="en-US" sz="2000" b="1" dirty="0" smtClean="0">
                <a:latin typeface="+mn-ea"/>
              </a:rPr>
              <a:t>、国民</a:t>
            </a:r>
            <a:r>
              <a:rPr lang="ja-JP" altLang="en-US" sz="2000" b="1" dirty="0">
                <a:latin typeface="+mn-ea"/>
              </a:rPr>
              <a:t>の生命・健康を保護し、国民生活・国民経済に及ぼす影響を最小となるようにする</a:t>
            </a:r>
            <a:r>
              <a:rPr lang="ja-JP" altLang="en-US" sz="2000" dirty="0">
                <a:latin typeface="+mn-ea"/>
              </a:rPr>
              <a:t> </a:t>
            </a:r>
          </a:p>
        </p:txBody>
      </p:sp>
      <p:sp>
        <p:nvSpPr>
          <p:cNvPr id="11" name="タイトル 1"/>
          <p:cNvSpPr txBox="1">
            <a:spLocks/>
          </p:cNvSpPr>
          <p:nvPr/>
        </p:nvSpPr>
        <p:spPr>
          <a:xfrm>
            <a:off x="234755" y="30615"/>
            <a:ext cx="8229600" cy="561975"/>
          </a:xfrm>
          <a:prstGeom prst="rect">
            <a:avLst/>
          </a:prstGeom>
        </p:spPr>
        <p:txBody>
          <a:bodyPr>
            <a:noAutofit/>
          </a:bodyPr>
          <a:lstStyle/>
          <a:p>
            <a:pPr algn="ctr" fontAlgn="auto">
              <a:spcAft>
                <a:spcPts val="0"/>
              </a:spcAft>
              <a:defRPr/>
            </a:pPr>
            <a:r>
              <a:rPr lang="ja-JP" altLang="en-US" sz="3200" dirty="0">
                <a:latin typeface="+mn-ea"/>
                <a:cs typeface="+mj-cs"/>
              </a:rPr>
              <a:t>新型インフルエンザ等対策特別措置法</a:t>
            </a:r>
          </a:p>
        </p:txBody>
      </p:sp>
      <p:sp>
        <p:nvSpPr>
          <p:cNvPr id="14346" name="正方形/長方形 13"/>
          <p:cNvSpPr>
            <a:spLocks noChangeArrowheads="1"/>
          </p:cNvSpPr>
          <p:nvPr/>
        </p:nvSpPr>
        <p:spPr bwMode="auto">
          <a:xfrm>
            <a:off x="4571769" y="683404"/>
            <a:ext cx="4536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ja-JP" altLang="en-US" b="1" dirty="0">
                <a:latin typeface="+mn-ea"/>
              </a:rPr>
              <a:t>公布：平成２４年５月</a:t>
            </a:r>
            <a:r>
              <a:rPr lang="ja-JP" altLang="en-US" b="1" dirty="0" smtClean="0">
                <a:latin typeface="+mn-ea"/>
              </a:rPr>
              <a:t>１１日</a:t>
            </a:r>
            <a:endParaRPr lang="ja-JP" altLang="en-US" b="1" dirty="0">
              <a:latin typeface="+mn-ea"/>
            </a:endParaRPr>
          </a:p>
        </p:txBody>
      </p:sp>
    </p:spTree>
    <p:extLst>
      <p:ext uri="{BB962C8B-B14F-4D97-AF65-F5344CB8AC3E}">
        <p14:creationId xmlns:p14="http://schemas.microsoft.com/office/powerpoint/2010/main" val="2390021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3"/>
          <p:cNvSpPr>
            <a:spLocks noGrp="1"/>
          </p:cNvSpPr>
          <p:nvPr>
            <p:ph type="ctrTitle"/>
          </p:nvPr>
        </p:nvSpPr>
        <p:spPr/>
        <p:txBody>
          <a:bodyPr/>
          <a:lstStyle/>
          <a:p>
            <a:pPr eaLnBrk="1" hangingPunct="1"/>
            <a:r>
              <a:rPr lang="ja-JP" altLang="en-US" smtClean="0"/>
              <a:t>　</a:t>
            </a:r>
          </a:p>
        </p:txBody>
      </p:sp>
      <p:sp>
        <p:nvSpPr>
          <p:cNvPr id="5" name="サブタイトル 4"/>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ja-JP" altLang="en-US" dirty="0" smtClean="0"/>
              <a:t>　</a:t>
            </a:r>
            <a:endParaRPr lang="ja-JP" altLang="en-US" dirty="0"/>
          </a:p>
        </p:txBody>
      </p:sp>
      <p:pic>
        <p:nvPicPr>
          <p:cNvPr id="1638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550" y="144016"/>
            <a:ext cx="8748713" cy="6669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96991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188640"/>
            <a:ext cx="9144000" cy="476250"/>
          </a:xfrm>
        </p:spPr>
        <p:txBody>
          <a:bodyPr rtlCol="0" anchor="t">
            <a:noAutofit/>
          </a:bodyPr>
          <a:lstStyle/>
          <a:p>
            <a:pPr eaLnBrk="1" fontAlgn="auto" hangingPunct="1">
              <a:spcAft>
                <a:spcPts val="0"/>
              </a:spcAft>
              <a:defRPr/>
            </a:pPr>
            <a:r>
              <a:rPr lang="ja-JP" altLang="en-US" sz="3200" dirty="0" smtClean="0">
                <a:latin typeface="+mj-ea"/>
              </a:rPr>
              <a:t>第一段階（厚生</a:t>
            </a:r>
            <a:r>
              <a:rPr lang="ja-JP" altLang="en-US" sz="3200" dirty="0">
                <a:latin typeface="+mj-ea"/>
              </a:rPr>
              <a:t>労働大臣の新型インフルエンザ等</a:t>
            </a:r>
            <a:r>
              <a:rPr lang="ja-JP" altLang="en-US" sz="3200" dirty="0" smtClean="0">
                <a:latin typeface="+mj-ea"/>
              </a:rPr>
              <a:t>の</a:t>
            </a:r>
            <a:r>
              <a:rPr lang="en-US" altLang="ja-JP" sz="3200" dirty="0" smtClean="0">
                <a:latin typeface="+mj-ea"/>
              </a:rPr>
              <a:t/>
            </a:r>
            <a:br>
              <a:rPr lang="en-US" altLang="ja-JP" sz="3200" dirty="0" smtClean="0">
                <a:latin typeface="+mj-ea"/>
              </a:rPr>
            </a:br>
            <a:r>
              <a:rPr lang="ja-JP" altLang="en-US" sz="3200" dirty="0" smtClean="0">
                <a:latin typeface="+mj-ea"/>
              </a:rPr>
              <a:t>発生</a:t>
            </a:r>
            <a:r>
              <a:rPr lang="ja-JP" altLang="en-US" sz="3200" dirty="0">
                <a:latin typeface="+mj-ea"/>
              </a:rPr>
              <a:t>の公表に</a:t>
            </a:r>
            <a:r>
              <a:rPr lang="ja-JP" altLang="en-US" sz="3200" dirty="0" smtClean="0">
                <a:latin typeface="+mj-ea"/>
              </a:rPr>
              <a:t>よって）の主な措置</a:t>
            </a:r>
            <a:endParaRPr lang="ja-JP" altLang="en-US" sz="3200" b="1" dirty="0">
              <a:latin typeface="+mj-ea"/>
            </a:endParaRPr>
          </a:p>
        </p:txBody>
      </p:sp>
      <p:sp>
        <p:nvSpPr>
          <p:cNvPr id="9" name="テキスト ボックス 8"/>
          <p:cNvSpPr txBox="1"/>
          <p:nvPr/>
        </p:nvSpPr>
        <p:spPr>
          <a:xfrm>
            <a:off x="372140" y="1358482"/>
            <a:ext cx="5112568" cy="523220"/>
          </a:xfrm>
          <a:prstGeom prst="rect">
            <a:avLst/>
          </a:prstGeom>
          <a:solidFill>
            <a:schemeClr val="accent1">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fontAlgn="auto">
              <a:spcBef>
                <a:spcPts val="0"/>
              </a:spcBef>
              <a:spcAft>
                <a:spcPts val="0"/>
              </a:spcAft>
              <a:defRPr/>
            </a:pPr>
            <a:r>
              <a:rPr lang="ja-JP" altLang="en-US" sz="2800" b="1" dirty="0">
                <a:solidFill>
                  <a:schemeClr val="bg1"/>
                </a:solidFill>
                <a:latin typeface="+mj-ea"/>
                <a:ea typeface="+mj-ea"/>
              </a:rPr>
              <a:t>政府対策本部の設置</a:t>
            </a:r>
          </a:p>
        </p:txBody>
      </p:sp>
      <p:sp>
        <p:nvSpPr>
          <p:cNvPr id="10" name="テキスト ボックス 9"/>
          <p:cNvSpPr txBox="1"/>
          <p:nvPr/>
        </p:nvSpPr>
        <p:spPr>
          <a:xfrm>
            <a:off x="372140" y="3911255"/>
            <a:ext cx="5112568" cy="523220"/>
          </a:xfrm>
          <a:prstGeom prst="rect">
            <a:avLst/>
          </a:prstGeom>
          <a:solidFill>
            <a:srgbClr val="CC006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fontAlgn="auto">
              <a:spcBef>
                <a:spcPts val="0"/>
              </a:spcBef>
              <a:spcAft>
                <a:spcPts val="0"/>
              </a:spcAft>
              <a:defRPr/>
            </a:pPr>
            <a:r>
              <a:rPr lang="ja-JP" altLang="en-US" sz="2800" b="1" dirty="0">
                <a:solidFill>
                  <a:schemeClr val="bg1"/>
                </a:solidFill>
                <a:latin typeface="+mj-ea"/>
                <a:ea typeface="+mj-ea"/>
              </a:rPr>
              <a:t>都道府県対策本部の設置</a:t>
            </a:r>
          </a:p>
        </p:txBody>
      </p:sp>
      <p:sp>
        <p:nvSpPr>
          <p:cNvPr id="17417" name="テキスト ボックス 12"/>
          <p:cNvSpPr txBox="1">
            <a:spLocks noChangeArrowheads="1"/>
          </p:cNvSpPr>
          <p:nvPr/>
        </p:nvSpPr>
        <p:spPr bwMode="auto">
          <a:xfrm>
            <a:off x="683902" y="1908988"/>
            <a:ext cx="8712634"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dirty="0">
                <a:latin typeface="+mj-ea"/>
                <a:ea typeface="+mj-ea"/>
              </a:rPr>
              <a:t>○基本的対処方針の</a:t>
            </a:r>
            <a:r>
              <a:rPr lang="ja-JP" altLang="en-US" sz="2400" dirty="0" smtClean="0">
                <a:latin typeface="+mj-ea"/>
                <a:ea typeface="+mj-ea"/>
              </a:rPr>
              <a:t>作成</a:t>
            </a:r>
            <a:endParaRPr lang="en-US" altLang="ja-JP" sz="2400" dirty="0" smtClean="0">
              <a:latin typeface="+mj-ea"/>
              <a:ea typeface="+mj-ea"/>
            </a:endParaRPr>
          </a:p>
          <a:p>
            <a:pPr eaLnBrk="1" hangingPunct="1"/>
            <a:r>
              <a:rPr lang="ja-JP" altLang="en-US" sz="2400" dirty="0" smtClean="0">
                <a:latin typeface="+mj-ea"/>
                <a:ea typeface="+mj-ea"/>
              </a:rPr>
              <a:t>○特定接種（登録事業者の従業員</a:t>
            </a:r>
            <a:r>
              <a:rPr lang="ja-JP" altLang="en-US" sz="2400" dirty="0">
                <a:latin typeface="+mj-ea"/>
                <a:ea typeface="+mj-ea"/>
              </a:rPr>
              <a:t>等に</a:t>
            </a:r>
            <a:r>
              <a:rPr lang="ja-JP" altLang="en-US" sz="2400" dirty="0" smtClean="0">
                <a:latin typeface="+mj-ea"/>
                <a:ea typeface="+mj-ea"/>
              </a:rPr>
              <a:t>対する先行的</a:t>
            </a:r>
            <a:r>
              <a:rPr lang="ja-JP" altLang="en-US" sz="2400" dirty="0">
                <a:latin typeface="+mj-ea"/>
                <a:ea typeface="+mj-ea"/>
              </a:rPr>
              <a:t>予防</a:t>
            </a:r>
            <a:r>
              <a:rPr lang="ja-JP" altLang="en-US" sz="2400" dirty="0" smtClean="0">
                <a:latin typeface="+mj-ea"/>
                <a:ea typeface="+mj-ea"/>
              </a:rPr>
              <a:t>接種）　　</a:t>
            </a:r>
            <a:endParaRPr lang="en-US" altLang="ja-JP" sz="2400" dirty="0" smtClean="0">
              <a:latin typeface="+mj-ea"/>
              <a:ea typeface="+mj-ea"/>
            </a:endParaRPr>
          </a:p>
          <a:p>
            <a:pPr eaLnBrk="1" hangingPunct="1"/>
            <a:r>
              <a:rPr lang="ja-JP" altLang="en-US" sz="2400" dirty="0">
                <a:latin typeface="+mj-ea"/>
                <a:ea typeface="+mj-ea"/>
              </a:rPr>
              <a:t>　</a:t>
            </a:r>
            <a:r>
              <a:rPr lang="ja-JP" altLang="en-US" sz="2400" dirty="0" smtClean="0">
                <a:latin typeface="+mj-ea"/>
                <a:ea typeface="+mj-ea"/>
              </a:rPr>
              <a:t>　の</a:t>
            </a:r>
            <a:r>
              <a:rPr lang="ja-JP" altLang="en-US" sz="2400" dirty="0">
                <a:latin typeface="+mj-ea"/>
                <a:ea typeface="+mj-ea"/>
              </a:rPr>
              <a:t>実施</a:t>
            </a:r>
          </a:p>
          <a:p>
            <a:pPr eaLnBrk="1" hangingPunct="1"/>
            <a:r>
              <a:rPr lang="ja-JP" altLang="en-US" sz="2400" dirty="0">
                <a:latin typeface="+mj-ea"/>
                <a:ea typeface="+mj-ea"/>
              </a:rPr>
              <a:t>○海外発生時の水際対策の的確な実施</a:t>
            </a:r>
          </a:p>
          <a:p>
            <a:pPr eaLnBrk="1" hangingPunct="1"/>
            <a:r>
              <a:rPr lang="ja-JP" altLang="en-US" sz="2400" dirty="0">
                <a:latin typeface="+mj-ea"/>
                <a:ea typeface="+mj-ea"/>
              </a:rPr>
              <a:t>○現地対策本部の設置（必要に応じて）</a:t>
            </a:r>
          </a:p>
        </p:txBody>
      </p:sp>
      <p:sp>
        <p:nvSpPr>
          <p:cNvPr id="17418" name="テキスト ボックス 13"/>
          <p:cNvSpPr txBox="1">
            <a:spLocks noChangeArrowheads="1"/>
          </p:cNvSpPr>
          <p:nvPr/>
        </p:nvSpPr>
        <p:spPr bwMode="auto">
          <a:xfrm>
            <a:off x="682711" y="4398203"/>
            <a:ext cx="547346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dirty="0">
                <a:latin typeface="+mj-ea"/>
                <a:ea typeface="+mj-ea"/>
              </a:rPr>
              <a:t>○特定接種の実施への協力</a:t>
            </a:r>
          </a:p>
          <a:p>
            <a:pPr eaLnBrk="1" hangingPunct="1"/>
            <a:r>
              <a:rPr lang="ja-JP" altLang="en-US" sz="2400" dirty="0">
                <a:latin typeface="+mj-ea"/>
                <a:ea typeface="+mj-ea"/>
              </a:rPr>
              <a:t>○医師等への医療従事の要請・指示等</a:t>
            </a:r>
          </a:p>
        </p:txBody>
      </p:sp>
      <p:sp>
        <p:nvSpPr>
          <p:cNvPr id="17419" name="テキスト ボックス 14"/>
          <p:cNvSpPr txBox="1">
            <a:spLocks noChangeArrowheads="1"/>
          </p:cNvSpPr>
          <p:nvPr/>
        </p:nvSpPr>
        <p:spPr bwMode="auto">
          <a:xfrm>
            <a:off x="539552" y="5214330"/>
            <a:ext cx="453717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b="1" dirty="0">
                <a:latin typeface="+mj-ea"/>
                <a:ea typeface="+mj-ea"/>
              </a:rPr>
              <a:t>＜市町村＞</a:t>
            </a:r>
            <a:r>
              <a:rPr lang="en-US" altLang="ja-JP" sz="2400" b="1" dirty="0">
                <a:latin typeface="+mj-ea"/>
                <a:ea typeface="+mj-ea"/>
              </a:rPr>
              <a:t> </a:t>
            </a:r>
            <a:br>
              <a:rPr lang="en-US" altLang="ja-JP" sz="2400" b="1" dirty="0">
                <a:latin typeface="+mj-ea"/>
                <a:ea typeface="+mj-ea"/>
              </a:rPr>
            </a:br>
            <a:r>
              <a:rPr lang="en-US" altLang="ja-JP" sz="2400" b="1" dirty="0">
                <a:latin typeface="+mj-ea"/>
                <a:ea typeface="+mj-ea"/>
              </a:rPr>
              <a:t>【</a:t>
            </a:r>
            <a:r>
              <a:rPr lang="ja-JP" altLang="en-US" sz="2400" b="1" dirty="0">
                <a:latin typeface="+mj-ea"/>
                <a:ea typeface="+mj-ea"/>
              </a:rPr>
              <a:t>任意に対策本部設置可</a:t>
            </a:r>
            <a:r>
              <a:rPr lang="en-US" altLang="ja-JP" sz="2400" b="1" dirty="0">
                <a:latin typeface="+mj-ea"/>
                <a:ea typeface="+mj-ea"/>
              </a:rPr>
              <a:t>】</a:t>
            </a:r>
            <a:endParaRPr lang="ja-JP" altLang="en-US" sz="2400" b="1" dirty="0">
              <a:latin typeface="+mj-ea"/>
              <a:ea typeface="+mj-ea"/>
            </a:endParaRPr>
          </a:p>
          <a:p>
            <a:pPr eaLnBrk="1" hangingPunct="1"/>
            <a:r>
              <a:rPr lang="en-US" altLang="ja-JP" sz="2400" dirty="0">
                <a:latin typeface="+mj-ea"/>
                <a:ea typeface="+mj-ea"/>
              </a:rPr>
              <a:t>※</a:t>
            </a:r>
            <a:r>
              <a:rPr lang="ja-JP" altLang="en-US" sz="2400" dirty="0">
                <a:latin typeface="+mj-ea"/>
                <a:ea typeface="+mj-ea"/>
              </a:rPr>
              <a:t>法律に基づく対策本部ではない</a:t>
            </a:r>
          </a:p>
          <a:p>
            <a:pPr eaLnBrk="1" hangingPunct="1"/>
            <a:r>
              <a:rPr lang="ja-JP" altLang="en-US" sz="2400" dirty="0">
                <a:latin typeface="+mj-ea"/>
                <a:ea typeface="+mj-ea"/>
              </a:rPr>
              <a:t>○特定接種の実施への協力</a:t>
            </a:r>
          </a:p>
        </p:txBody>
      </p:sp>
      <p:cxnSp>
        <p:nvCxnSpPr>
          <p:cNvPr id="8" name="直線コネクタ 7"/>
          <p:cNvCxnSpPr/>
          <p:nvPr/>
        </p:nvCxnSpPr>
        <p:spPr>
          <a:xfrm>
            <a:off x="179511" y="1196752"/>
            <a:ext cx="871363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56674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137439" y="197768"/>
            <a:ext cx="8913813" cy="1143000"/>
          </a:xfrm>
        </p:spPr>
        <p:txBody>
          <a:bodyPr>
            <a:normAutofit/>
          </a:bodyPr>
          <a:lstStyle/>
          <a:p>
            <a:r>
              <a:rPr lang="ja-JP" altLang="en-US" sz="3100" dirty="0" smtClean="0">
                <a:latin typeface="+mn-ea"/>
                <a:ea typeface="+mn-ea"/>
              </a:rPr>
              <a:t>第</a:t>
            </a:r>
            <a:r>
              <a:rPr lang="ja-JP" altLang="en-US" sz="3100" dirty="0">
                <a:latin typeface="+mn-ea"/>
                <a:ea typeface="+mn-ea"/>
              </a:rPr>
              <a:t>二</a:t>
            </a:r>
            <a:r>
              <a:rPr lang="ja-JP" altLang="en-US" sz="3100" dirty="0" smtClean="0">
                <a:latin typeface="+mn-ea"/>
                <a:ea typeface="+mn-ea"/>
              </a:rPr>
              <a:t>段階　新型インフルエンザ等緊急事態宣言（国）がでた場合の主な措置</a:t>
            </a:r>
            <a:endParaRPr lang="ja-JP" altLang="en-US" dirty="0" smtClean="0">
              <a:latin typeface="+mn-ea"/>
              <a:ea typeface="+mn-ea"/>
            </a:endParaRPr>
          </a:p>
        </p:txBody>
      </p:sp>
      <p:cxnSp>
        <p:nvCxnSpPr>
          <p:cNvPr id="10" name="直線コネクタ 9"/>
          <p:cNvCxnSpPr/>
          <p:nvPr/>
        </p:nvCxnSpPr>
        <p:spPr>
          <a:xfrm>
            <a:off x="347407" y="1289291"/>
            <a:ext cx="867645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 name="表 2"/>
          <p:cNvGraphicFramePr>
            <a:graphicFrameLocks noGrp="1"/>
          </p:cNvGraphicFramePr>
          <p:nvPr>
            <p:extLst>
              <p:ext uri="{D42A27DB-BD31-4B8C-83A1-F6EECF244321}">
                <p14:modId xmlns:p14="http://schemas.microsoft.com/office/powerpoint/2010/main" val="1169074860"/>
              </p:ext>
            </p:extLst>
          </p:nvPr>
        </p:nvGraphicFramePr>
        <p:xfrm>
          <a:off x="179512" y="1412776"/>
          <a:ext cx="8784976" cy="4998720"/>
        </p:xfrm>
        <a:graphic>
          <a:graphicData uri="http://schemas.openxmlformats.org/drawingml/2006/table">
            <a:tbl>
              <a:tblPr firstRow="1" bandRow="1">
                <a:tableStyleId>{5C22544A-7EE6-4342-B048-85BDC9FD1C3A}</a:tableStyleId>
              </a:tblPr>
              <a:tblGrid>
                <a:gridCol w="2104575"/>
                <a:gridCol w="4664177"/>
                <a:gridCol w="2016224"/>
              </a:tblGrid>
              <a:tr h="4896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800" b="1" dirty="0" smtClean="0">
                          <a:latin typeface="+mn-ea"/>
                          <a:ea typeface="+mn-ea"/>
                        </a:rPr>
                        <a:t>＜国＞</a:t>
                      </a:r>
                      <a:endParaRPr kumimoji="1" lang="ja-JP" altLang="en-US" sz="2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800" b="1" dirty="0" smtClean="0">
                          <a:latin typeface="+mn-ea"/>
                          <a:ea typeface="+mn-ea"/>
                        </a:rPr>
                        <a:t>＜都道府県＞</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800" b="1" dirty="0" smtClean="0">
                          <a:latin typeface="+mn-ea"/>
                        </a:rPr>
                        <a:t>＜市町村＞</a:t>
                      </a:r>
                    </a:p>
                  </a:txBody>
                  <a:tcPr anchor="ctr"/>
                </a:tc>
              </a:tr>
              <a:tr h="3758788">
                <a:tc>
                  <a:txBody>
                    <a:bodyPr/>
                    <a:lstStyle/>
                    <a:p>
                      <a:pPr eaLnBrk="1" hangingPunct="1"/>
                      <a:r>
                        <a:rPr lang="ja-JP" altLang="en-US" sz="2400" dirty="0" smtClean="0">
                          <a:latin typeface="+mn-ea"/>
                          <a:ea typeface="+mn-ea"/>
                        </a:rPr>
                        <a:t>○まん延の防止に関する措置</a:t>
                      </a:r>
                    </a:p>
                    <a:p>
                      <a:pPr eaLnBrk="1" hangingPunct="1"/>
                      <a:endParaRPr lang="en-US" altLang="ja-JP" sz="2400" dirty="0" smtClean="0">
                        <a:latin typeface="+mn-ea"/>
                        <a:ea typeface="+mn-ea"/>
                      </a:endParaRPr>
                    </a:p>
                    <a:p>
                      <a:pPr eaLnBrk="1" hangingPunct="1"/>
                      <a:endParaRPr lang="en-US" altLang="ja-JP" sz="2400" dirty="0" smtClean="0">
                        <a:latin typeface="+mn-ea"/>
                        <a:ea typeface="+mn-ea"/>
                      </a:endParaRPr>
                    </a:p>
                    <a:p>
                      <a:pPr eaLnBrk="1" hangingPunct="1"/>
                      <a:r>
                        <a:rPr lang="ja-JP" altLang="en-US" sz="2400" dirty="0" smtClean="0">
                          <a:latin typeface="+mn-ea"/>
                          <a:ea typeface="+mn-ea"/>
                        </a:rPr>
                        <a:t>○国民生活及び国民経済の安定に関する措置</a:t>
                      </a:r>
                    </a:p>
                    <a:p>
                      <a:pPr eaLnBrk="1" hangingPunct="1"/>
                      <a:endParaRPr lang="ja-JP" altLang="en-US" sz="2400" dirty="0" smtClean="0">
                        <a:latin typeface="+mn-ea"/>
                        <a:ea typeface="+mn-ea"/>
                      </a:endParaRPr>
                    </a:p>
                  </a:txBody>
                  <a:tcPr/>
                </a:tc>
                <a:tc>
                  <a:txBody>
                    <a:bodyPr/>
                    <a:lstStyle/>
                    <a:p>
                      <a:pPr eaLnBrk="1" hangingPunct="1"/>
                      <a:r>
                        <a:rPr lang="ja-JP" altLang="en-US" sz="2400" dirty="0" smtClean="0">
                          <a:latin typeface="+mn-ea"/>
                          <a:ea typeface="+mn-ea"/>
                        </a:rPr>
                        <a:t>○まん延の防止に関する措置</a:t>
                      </a:r>
                    </a:p>
                    <a:p>
                      <a:pPr eaLnBrk="1" hangingPunct="1"/>
                      <a:r>
                        <a:rPr lang="ja-JP" altLang="en-US" sz="2400" dirty="0" smtClean="0">
                          <a:latin typeface="+mn-ea"/>
                          <a:ea typeface="+mn-ea"/>
                        </a:rPr>
                        <a:t>・学校等の施設や興行場、催物の制限等の要請・指示</a:t>
                      </a:r>
                    </a:p>
                    <a:p>
                      <a:pPr eaLnBrk="1" hangingPunct="1"/>
                      <a:r>
                        <a:rPr lang="ja-JP" altLang="en-US" sz="2400" dirty="0" smtClean="0">
                          <a:latin typeface="+mn-ea"/>
                          <a:ea typeface="+mn-ea"/>
                        </a:rPr>
                        <a:t>○予防接種の実施への協力</a:t>
                      </a:r>
                    </a:p>
                    <a:p>
                      <a:pPr eaLnBrk="1" hangingPunct="1"/>
                      <a:r>
                        <a:rPr lang="ja-JP" altLang="en-US" sz="2400" dirty="0" smtClean="0">
                          <a:latin typeface="+mn-ea"/>
                          <a:ea typeface="+mn-ea"/>
                        </a:rPr>
                        <a:t>○医療等の提供体制の確保に関する措置</a:t>
                      </a:r>
                    </a:p>
                    <a:p>
                      <a:pPr eaLnBrk="1" hangingPunct="1"/>
                      <a:r>
                        <a:rPr lang="ja-JP" altLang="en-US" sz="2400" dirty="0" smtClean="0">
                          <a:latin typeface="+mn-ea"/>
                          <a:ea typeface="+mn-ea"/>
                        </a:rPr>
                        <a:t>・病院や、医薬品販売業者等である指定（地方）公共機関における診療、薬品等の販売</a:t>
                      </a:r>
                    </a:p>
                    <a:p>
                      <a:pPr eaLnBrk="1" hangingPunct="1"/>
                      <a:r>
                        <a:rPr lang="ja-JP" altLang="en-US" sz="2400" dirty="0" smtClean="0">
                          <a:latin typeface="+mn-ea"/>
                          <a:ea typeface="+mn-ea"/>
                        </a:rPr>
                        <a:t>○国民生活及び国民経済の安定に関する措置</a:t>
                      </a:r>
                    </a:p>
                    <a:p>
                      <a:pPr eaLnBrk="1" hangingPunct="1"/>
                      <a:r>
                        <a:rPr lang="ja-JP" altLang="en-US" sz="2400" dirty="0" smtClean="0">
                          <a:latin typeface="+mn-ea"/>
                          <a:ea typeface="+mn-ea"/>
                        </a:rPr>
                        <a:t>○緊急時の埋葬・火葬</a:t>
                      </a:r>
                    </a:p>
                  </a:txBody>
                  <a:tcPr/>
                </a:tc>
                <a:tc>
                  <a:txBody>
                    <a:bodyPr/>
                    <a:lstStyle/>
                    <a:p>
                      <a:pPr eaLnBrk="1" hangingPunct="1"/>
                      <a:r>
                        <a:rPr lang="ja-JP" altLang="en-US" sz="2400" smtClean="0">
                          <a:latin typeface="+mn-ea"/>
                          <a:ea typeface="+mn-ea"/>
                        </a:rPr>
                        <a:t>○</a:t>
                      </a:r>
                      <a:r>
                        <a:rPr lang="ja-JP" altLang="en-US" sz="2400" smtClean="0">
                          <a:latin typeface="+mn-ea"/>
                        </a:rPr>
                        <a:t>市町村対策</a:t>
                      </a:r>
                      <a:r>
                        <a:rPr lang="ja-JP" altLang="en-US" sz="2400" dirty="0" smtClean="0">
                          <a:latin typeface="+mn-ea"/>
                        </a:rPr>
                        <a:t>　本部の設置</a:t>
                      </a:r>
                    </a:p>
                    <a:p>
                      <a:pPr eaLnBrk="1" hangingPunct="1"/>
                      <a:endParaRPr lang="en-US" altLang="ja-JP" sz="2400" dirty="0" smtClean="0">
                        <a:latin typeface="+mn-ea"/>
                        <a:ea typeface="+mn-ea"/>
                      </a:endParaRPr>
                    </a:p>
                    <a:p>
                      <a:pPr eaLnBrk="1" hangingPunct="1"/>
                      <a:r>
                        <a:rPr lang="ja-JP" altLang="en-US" sz="2400" dirty="0" smtClean="0">
                          <a:latin typeface="+mn-ea"/>
                          <a:ea typeface="+mn-ea"/>
                        </a:rPr>
                        <a:t>○住民に対する予防接種</a:t>
                      </a:r>
                    </a:p>
                    <a:p>
                      <a:endParaRPr kumimoji="1" lang="ja-JP" altLang="en-US" sz="2400" dirty="0"/>
                    </a:p>
                  </a:txBody>
                  <a:tcPr/>
                </a:tc>
              </a:tr>
            </a:tbl>
          </a:graphicData>
        </a:graphic>
      </p:graphicFrame>
    </p:spTree>
    <p:extLst>
      <p:ext uri="{BB962C8B-B14F-4D97-AF65-F5344CB8AC3E}">
        <p14:creationId xmlns:p14="http://schemas.microsoft.com/office/powerpoint/2010/main" val="419678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202729"/>
            <a:ext cx="8229600" cy="561975"/>
          </a:xfrm>
        </p:spPr>
        <p:txBody>
          <a:bodyPr rtlCol="0" anchor="t">
            <a:noAutofit/>
          </a:bodyPr>
          <a:lstStyle/>
          <a:p>
            <a:pPr eaLnBrk="1" fontAlgn="auto" hangingPunct="1">
              <a:spcAft>
                <a:spcPts val="0"/>
              </a:spcAft>
              <a:defRPr/>
            </a:pPr>
            <a:r>
              <a:rPr lang="ja-JP" altLang="en-US" sz="3200" b="1" dirty="0" smtClean="0">
                <a:latin typeface="+mn-ea"/>
                <a:ea typeface="+mn-ea"/>
              </a:rPr>
              <a:t>感染拡大を防止するための協力要請</a:t>
            </a:r>
            <a:r>
              <a:rPr lang="en-US" altLang="ja-JP" sz="3200" b="1" dirty="0" smtClean="0">
                <a:latin typeface="+mn-ea"/>
                <a:ea typeface="+mn-ea"/>
              </a:rPr>
              <a:t/>
            </a:r>
            <a:br>
              <a:rPr lang="en-US" altLang="ja-JP" sz="3200" b="1" dirty="0" smtClean="0">
                <a:latin typeface="+mn-ea"/>
                <a:ea typeface="+mn-ea"/>
              </a:rPr>
            </a:br>
            <a:r>
              <a:rPr lang="ja-JP" altLang="en-US" sz="3200" b="1" dirty="0" smtClean="0">
                <a:latin typeface="+mn-ea"/>
                <a:ea typeface="+mn-ea"/>
              </a:rPr>
              <a:t>（緊急事態宣言後）</a:t>
            </a:r>
            <a:r>
              <a:rPr lang="en-US" altLang="ja-JP" sz="2400" b="1" dirty="0" smtClean="0">
                <a:latin typeface="+mn-ea"/>
                <a:ea typeface="+mn-ea"/>
              </a:rPr>
              <a:t>【</a:t>
            </a:r>
            <a:r>
              <a:rPr lang="ja-JP" altLang="en-US" sz="2400" b="1" dirty="0" smtClean="0">
                <a:latin typeface="+mn-ea"/>
                <a:ea typeface="+mn-ea"/>
              </a:rPr>
              <a:t>法第</a:t>
            </a:r>
            <a:r>
              <a:rPr lang="en-US" altLang="ja-JP" sz="2400" b="1" dirty="0" smtClean="0">
                <a:latin typeface="+mn-ea"/>
                <a:ea typeface="+mn-ea"/>
              </a:rPr>
              <a:t>45</a:t>
            </a:r>
            <a:r>
              <a:rPr lang="ja-JP" altLang="en-US" sz="2400" b="1" dirty="0" smtClean="0">
                <a:latin typeface="+mn-ea"/>
                <a:ea typeface="+mn-ea"/>
              </a:rPr>
              <a:t>条</a:t>
            </a:r>
            <a:r>
              <a:rPr lang="en-US" altLang="ja-JP" sz="2400" b="1" dirty="0" smtClean="0">
                <a:latin typeface="+mn-ea"/>
                <a:ea typeface="+mn-ea"/>
              </a:rPr>
              <a:t>】</a:t>
            </a:r>
            <a:r>
              <a:rPr lang="ja-JP" altLang="en-US" sz="2400" b="1" dirty="0" smtClean="0">
                <a:latin typeface="+mn-ea"/>
                <a:ea typeface="+mn-ea"/>
              </a:rPr>
              <a:t/>
            </a:r>
            <a:br>
              <a:rPr lang="ja-JP" altLang="en-US" sz="2400" b="1" dirty="0" smtClean="0">
                <a:latin typeface="+mn-ea"/>
                <a:ea typeface="+mn-ea"/>
              </a:rPr>
            </a:br>
            <a:endParaRPr lang="ja-JP" altLang="en-US" sz="2400" b="1" dirty="0">
              <a:latin typeface="+mn-ea"/>
              <a:ea typeface="+mn-ea"/>
            </a:endParaRPr>
          </a:p>
        </p:txBody>
      </p:sp>
      <p:sp>
        <p:nvSpPr>
          <p:cNvPr id="3" name="正方形/長方形 2"/>
          <p:cNvSpPr/>
          <p:nvPr/>
        </p:nvSpPr>
        <p:spPr>
          <a:xfrm>
            <a:off x="251520" y="1916832"/>
            <a:ext cx="6696744" cy="490587"/>
          </a:xfrm>
          <a:prstGeom prst="rect">
            <a:avLst/>
          </a:prstGeom>
          <a:solidFill>
            <a:srgbClr val="00206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3200" dirty="0">
                <a:latin typeface="+mn-ea"/>
              </a:rPr>
              <a:t>１．不要不急の外出の自粛等の要請</a:t>
            </a:r>
          </a:p>
        </p:txBody>
      </p:sp>
      <p:sp>
        <p:nvSpPr>
          <p:cNvPr id="4" name="正方形/長方形 3"/>
          <p:cNvSpPr/>
          <p:nvPr/>
        </p:nvSpPr>
        <p:spPr>
          <a:xfrm>
            <a:off x="144016" y="4091588"/>
            <a:ext cx="7452320" cy="504056"/>
          </a:xfrm>
          <a:prstGeom prst="rect">
            <a:avLst/>
          </a:prstGeom>
          <a:solidFill>
            <a:srgbClr val="00206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3200" dirty="0">
                <a:latin typeface="+mn-ea"/>
              </a:rPr>
              <a:t>２．学校、興行場等の使用制限等の要請</a:t>
            </a:r>
          </a:p>
        </p:txBody>
      </p:sp>
      <p:sp>
        <p:nvSpPr>
          <p:cNvPr id="20490" name="テキスト ボックス 5"/>
          <p:cNvSpPr txBox="1">
            <a:spLocks noChangeArrowheads="1"/>
          </p:cNvSpPr>
          <p:nvPr/>
        </p:nvSpPr>
        <p:spPr bwMode="auto">
          <a:xfrm>
            <a:off x="179388" y="2493195"/>
            <a:ext cx="878522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b="1" dirty="0">
                <a:latin typeface="+mn-ea"/>
                <a:ea typeface="+mn-ea"/>
              </a:rPr>
              <a:t>○ 都道府県知事は、緊急事態において、住民に対し、期間と区域を定めて</a:t>
            </a:r>
            <a:r>
              <a:rPr lang="ja-JP" altLang="en-US" sz="2400" b="1" dirty="0" smtClean="0">
                <a:latin typeface="+mn-ea"/>
                <a:ea typeface="+mn-ea"/>
              </a:rPr>
              <a:t>、生活</a:t>
            </a:r>
            <a:r>
              <a:rPr lang="ja-JP" altLang="en-US" sz="2400" b="1" dirty="0">
                <a:latin typeface="+mn-ea"/>
                <a:ea typeface="+mn-ea"/>
              </a:rPr>
              <a:t>の維持に必要な場合を除き</a:t>
            </a:r>
            <a:r>
              <a:rPr lang="ja-JP" altLang="en-US" sz="2400" b="1" u="sng" dirty="0">
                <a:latin typeface="+mn-ea"/>
                <a:ea typeface="+mn-ea"/>
              </a:rPr>
              <a:t>みだりに外出しないことを含め</a:t>
            </a:r>
            <a:r>
              <a:rPr lang="ja-JP" altLang="en-US" sz="2400" b="1" dirty="0">
                <a:latin typeface="+mn-ea"/>
                <a:ea typeface="+mn-ea"/>
              </a:rPr>
              <a:t>、感染防止</a:t>
            </a:r>
            <a:r>
              <a:rPr lang="ja-JP" altLang="en-US" sz="2400" b="1" dirty="0" smtClean="0">
                <a:latin typeface="+mn-ea"/>
                <a:ea typeface="+mn-ea"/>
              </a:rPr>
              <a:t>に必要</a:t>
            </a:r>
            <a:r>
              <a:rPr lang="ja-JP" altLang="en-US" sz="2400" b="1" dirty="0">
                <a:latin typeface="+mn-ea"/>
                <a:ea typeface="+mn-ea"/>
              </a:rPr>
              <a:t>な協力を要請することができる。</a:t>
            </a:r>
          </a:p>
        </p:txBody>
      </p:sp>
      <p:sp>
        <p:nvSpPr>
          <p:cNvPr id="20491" name="テキスト ボックス 6"/>
          <p:cNvSpPr txBox="1">
            <a:spLocks noChangeArrowheads="1"/>
          </p:cNvSpPr>
          <p:nvPr/>
        </p:nvSpPr>
        <p:spPr bwMode="auto">
          <a:xfrm>
            <a:off x="143321" y="4595644"/>
            <a:ext cx="889317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b="1" dirty="0">
                <a:latin typeface="+mn-ea"/>
                <a:ea typeface="+mn-ea"/>
              </a:rPr>
              <a:t>○ 都道府県知事は、緊急事態において、期間を定めて、学校、社会福祉施設</a:t>
            </a:r>
            <a:r>
              <a:rPr lang="ja-JP" altLang="en-US" sz="2400" b="1" dirty="0" smtClean="0">
                <a:latin typeface="+mn-ea"/>
                <a:ea typeface="+mn-ea"/>
              </a:rPr>
              <a:t>、興行場</a:t>
            </a:r>
            <a:r>
              <a:rPr lang="ja-JP" altLang="en-US" sz="2400" b="1" dirty="0">
                <a:latin typeface="+mn-ea"/>
                <a:ea typeface="+mn-ea"/>
              </a:rPr>
              <a:t>等多数の者が利用する</a:t>
            </a:r>
            <a:r>
              <a:rPr lang="ja-JP" altLang="en-US" sz="2400" b="1" dirty="0" smtClean="0">
                <a:latin typeface="+mn-ea"/>
                <a:ea typeface="+mn-ea"/>
              </a:rPr>
              <a:t>施設の</a:t>
            </a:r>
            <a:r>
              <a:rPr lang="ja-JP" altLang="en-US" sz="2400" b="1" dirty="0">
                <a:latin typeface="+mn-ea"/>
                <a:ea typeface="+mn-ea"/>
              </a:rPr>
              <a:t>管理者又はそれらの施設</a:t>
            </a:r>
            <a:r>
              <a:rPr lang="ja-JP" altLang="en-US" sz="2400" b="1" dirty="0" smtClean="0">
                <a:latin typeface="+mn-ea"/>
                <a:ea typeface="+mn-ea"/>
              </a:rPr>
              <a:t>を使用</a:t>
            </a:r>
            <a:r>
              <a:rPr lang="ja-JP" altLang="en-US" sz="2400" b="1" dirty="0">
                <a:latin typeface="+mn-ea"/>
                <a:ea typeface="+mn-ea"/>
              </a:rPr>
              <a:t>して催物を開催する者に対し、</a:t>
            </a:r>
            <a:r>
              <a:rPr lang="ja-JP" altLang="en-US" sz="2400" b="1" u="sng" dirty="0">
                <a:latin typeface="+mn-ea"/>
                <a:ea typeface="+mn-ea"/>
              </a:rPr>
              <a:t>施設の使用の制限等の</a:t>
            </a:r>
            <a:r>
              <a:rPr lang="ja-JP" altLang="en-US" sz="2400" b="1" u="sng" dirty="0" smtClean="0">
                <a:latin typeface="+mn-ea"/>
                <a:ea typeface="+mn-ea"/>
              </a:rPr>
              <a:t>措置</a:t>
            </a:r>
            <a:r>
              <a:rPr lang="ja-JP" altLang="en-US" sz="2400" b="1" dirty="0" smtClean="0">
                <a:latin typeface="+mn-ea"/>
                <a:ea typeface="+mn-ea"/>
              </a:rPr>
              <a:t>を講</a:t>
            </a:r>
            <a:r>
              <a:rPr lang="ja-JP" altLang="en-US" sz="2400" b="1" dirty="0">
                <a:latin typeface="+mn-ea"/>
                <a:ea typeface="+mn-ea"/>
              </a:rPr>
              <a:t>ずるよう要請することができる</a:t>
            </a:r>
            <a:r>
              <a:rPr lang="ja-JP" altLang="en-US" sz="2400" b="1" dirty="0" smtClean="0">
                <a:latin typeface="+mn-ea"/>
                <a:ea typeface="+mn-ea"/>
              </a:rPr>
              <a:t>。</a:t>
            </a:r>
            <a:endParaRPr lang="ja-JP" altLang="en-US" sz="2400" b="1" dirty="0">
              <a:latin typeface="+mn-ea"/>
              <a:ea typeface="+mn-ea"/>
            </a:endParaRPr>
          </a:p>
        </p:txBody>
      </p:sp>
      <p:cxnSp>
        <p:nvCxnSpPr>
          <p:cNvPr id="8" name="直線コネクタ 7"/>
          <p:cNvCxnSpPr/>
          <p:nvPr/>
        </p:nvCxnSpPr>
        <p:spPr>
          <a:xfrm>
            <a:off x="539552" y="1268760"/>
            <a:ext cx="806489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54343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lang="ja-JP" altLang="en-US" dirty="0" smtClean="0">
                <a:latin typeface="+mn-ea"/>
              </a:rPr>
              <a:t>対策</a:t>
            </a:r>
            <a:r>
              <a:rPr lang="ja-JP" altLang="en-US" dirty="0">
                <a:latin typeface="+mn-ea"/>
              </a:rPr>
              <a:t>実施上の</a:t>
            </a:r>
            <a:r>
              <a:rPr lang="ja-JP" altLang="en-US" dirty="0" smtClean="0">
                <a:latin typeface="+mn-ea"/>
              </a:rPr>
              <a:t>留意点</a:t>
            </a:r>
            <a:endParaRPr kumimoji="1" lang="ja-JP" altLang="en-US" dirty="0"/>
          </a:p>
        </p:txBody>
      </p:sp>
      <p:sp>
        <p:nvSpPr>
          <p:cNvPr id="6" name="コンテンツ プレースホルダー 5"/>
          <p:cNvSpPr>
            <a:spLocks noGrp="1"/>
          </p:cNvSpPr>
          <p:nvPr>
            <p:ph idx="1"/>
          </p:nvPr>
        </p:nvSpPr>
        <p:spPr/>
        <p:txBody>
          <a:bodyPr>
            <a:normAutofit/>
          </a:bodyPr>
          <a:lstStyle/>
          <a:p>
            <a:r>
              <a:rPr lang="ja-JP" altLang="en-US" sz="2800" dirty="0" smtClean="0">
                <a:latin typeface="+mn-ea"/>
              </a:rPr>
              <a:t>新型</a:t>
            </a:r>
            <a:r>
              <a:rPr lang="ja-JP" altLang="en-US" sz="2800" dirty="0">
                <a:latin typeface="+mn-ea"/>
              </a:rPr>
              <a:t>インフルエンザ等は、発生するまで具体的</a:t>
            </a:r>
            <a:r>
              <a:rPr lang="ja-JP" altLang="en-US" sz="2800" dirty="0" smtClean="0">
                <a:latin typeface="+mn-ea"/>
              </a:rPr>
              <a:t>な　特徴</a:t>
            </a:r>
            <a:r>
              <a:rPr lang="ja-JP" altLang="en-US" sz="2800" dirty="0">
                <a:latin typeface="+mn-ea"/>
              </a:rPr>
              <a:t>等が</a:t>
            </a:r>
            <a:r>
              <a:rPr lang="ja-JP" altLang="en-US" sz="2800" dirty="0" smtClean="0">
                <a:latin typeface="+mn-ea"/>
              </a:rPr>
              <a:t>分からない</a:t>
            </a:r>
            <a:endParaRPr lang="en-US" altLang="ja-JP" sz="2800" dirty="0" smtClean="0">
              <a:latin typeface="+mn-ea"/>
            </a:endParaRPr>
          </a:p>
          <a:p>
            <a:r>
              <a:rPr lang="ja-JP" altLang="en-US" sz="2800" dirty="0" smtClean="0">
                <a:latin typeface="+mn-ea"/>
              </a:rPr>
              <a:t>発生当初は病原性</a:t>
            </a:r>
            <a:r>
              <a:rPr lang="ja-JP" altLang="en-US" sz="2800" dirty="0">
                <a:latin typeface="+mn-ea"/>
              </a:rPr>
              <a:t>・感染力等</a:t>
            </a:r>
            <a:r>
              <a:rPr lang="ja-JP" altLang="en-US" sz="2800" dirty="0" smtClean="0">
                <a:latin typeface="+mn-ea"/>
              </a:rPr>
              <a:t>に関する</a:t>
            </a:r>
            <a:r>
              <a:rPr lang="ja-JP" altLang="en-US" sz="2800" dirty="0">
                <a:latin typeface="+mn-ea"/>
              </a:rPr>
              <a:t>情報が</a:t>
            </a:r>
            <a:r>
              <a:rPr lang="ja-JP" altLang="en-US" sz="2800" dirty="0" smtClean="0">
                <a:latin typeface="+mn-ea"/>
              </a:rPr>
              <a:t>限　ら</a:t>
            </a:r>
            <a:r>
              <a:rPr lang="ja-JP" altLang="en-US" sz="2800" dirty="0">
                <a:latin typeface="+mn-ea"/>
              </a:rPr>
              <a:t>れて</a:t>
            </a:r>
            <a:r>
              <a:rPr lang="ja-JP" altLang="en-US" sz="2800" dirty="0" smtClean="0">
                <a:latin typeface="+mn-ea"/>
              </a:rPr>
              <a:t>いる</a:t>
            </a:r>
            <a:r>
              <a:rPr lang="ja-JP" altLang="en-US" sz="2800" dirty="0">
                <a:latin typeface="+mn-ea"/>
              </a:rPr>
              <a:t>こと</a:t>
            </a:r>
            <a:r>
              <a:rPr lang="ja-JP" altLang="en-US" sz="2800" dirty="0" smtClean="0">
                <a:latin typeface="+mn-ea"/>
              </a:rPr>
              <a:t>が想定される</a:t>
            </a:r>
            <a:endParaRPr lang="en-US" altLang="ja-JP" sz="2800" dirty="0" smtClean="0">
              <a:latin typeface="+mn-ea"/>
            </a:endParaRPr>
          </a:p>
          <a:p>
            <a:pPr marL="0" indent="0">
              <a:buNone/>
            </a:pPr>
            <a:r>
              <a:rPr lang="ja-JP" altLang="en-US" sz="2800" dirty="0">
                <a:latin typeface="+mn-ea"/>
              </a:rPr>
              <a:t>　</a:t>
            </a:r>
            <a:r>
              <a:rPr lang="en-US" altLang="ja-JP" sz="2800" dirty="0" smtClean="0">
                <a:latin typeface="+mn-ea"/>
              </a:rPr>
              <a:t>1</a:t>
            </a:r>
            <a:r>
              <a:rPr lang="en-US" altLang="ja-JP" sz="2800" dirty="0">
                <a:latin typeface="+mn-ea"/>
              </a:rPr>
              <a:t>) </a:t>
            </a:r>
            <a:r>
              <a:rPr lang="ja-JP" altLang="en-US" sz="2800" dirty="0" smtClean="0">
                <a:latin typeface="+mn-ea"/>
              </a:rPr>
              <a:t>病原性・感染力が</a:t>
            </a:r>
            <a:r>
              <a:rPr lang="ja-JP" altLang="en-US" sz="2800" dirty="0">
                <a:latin typeface="+mn-ea"/>
              </a:rPr>
              <a:t>高い場合を想定した強力</a:t>
            </a:r>
            <a:r>
              <a:rPr lang="ja-JP" altLang="en-US" sz="2800" dirty="0" smtClean="0">
                <a:latin typeface="+mn-ea"/>
              </a:rPr>
              <a:t>な</a:t>
            </a:r>
            <a:endParaRPr lang="en-US" altLang="ja-JP" sz="2800" dirty="0" smtClean="0">
              <a:latin typeface="+mn-ea"/>
            </a:endParaRPr>
          </a:p>
          <a:p>
            <a:pPr marL="0" indent="0">
              <a:buNone/>
            </a:pPr>
            <a:r>
              <a:rPr lang="ja-JP" altLang="en-US" sz="2800" dirty="0">
                <a:latin typeface="+mn-ea"/>
              </a:rPr>
              <a:t>　</a:t>
            </a:r>
            <a:r>
              <a:rPr lang="ja-JP" altLang="en-US" sz="2800" dirty="0" smtClean="0">
                <a:latin typeface="+mn-ea"/>
              </a:rPr>
              <a:t>　　対策</a:t>
            </a:r>
            <a:r>
              <a:rPr lang="ja-JP" altLang="en-US" sz="2800" dirty="0">
                <a:latin typeface="+mn-ea"/>
              </a:rPr>
              <a:t>を実施</a:t>
            </a:r>
            <a:r>
              <a:rPr lang="ja-JP" altLang="en-US" sz="2800" dirty="0" smtClean="0">
                <a:latin typeface="+mn-ea"/>
              </a:rPr>
              <a:t>し</a:t>
            </a:r>
            <a:endParaRPr lang="en-US" altLang="ja-JP" sz="2800" dirty="0" smtClean="0">
              <a:latin typeface="+mn-ea"/>
            </a:endParaRPr>
          </a:p>
          <a:p>
            <a:pPr marL="0" indent="0">
              <a:buNone/>
            </a:pPr>
            <a:r>
              <a:rPr lang="ja-JP" altLang="en-US" sz="2800" dirty="0">
                <a:latin typeface="+mn-ea"/>
              </a:rPr>
              <a:t>　</a:t>
            </a:r>
            <a:r>
              <a:rPr lang="en-US" altLang="ja-JP" sz="2800" dirty="0" smtClean="0">
                <a:latin typeface="+mn-ea"/>
              </a:rPr>
              <a:t>2</a:t>
            </a:r>
            <a:r>
              <a:rPr lang="en-US" altLang="ja-JP" sz="2800" dirty="0">
                <a:latin typeface="+mn-ea"/>
              </a:rPr>
              <a:t>) </a:t>
            </a:r>
            <a:r>
              <a:rPr lang="ja-JP" altLang="en-US" sz="2800" dirty="0">
                <a:latin typeface="+mn-ea"/>
              </a:rPr>
              <a:t>常に新しい情報を収集</a:t>
            </a:r>
            <a:r>
              <a:rPr lang="ja-JP" altLang="en-US" sz="2800" dirty="0" smtClean="0">
                <a:latin typeface="+mn-ea"/>
              </a:rPr>
              <a:t>し</a:t>
            </a:r>
            <a:r>
              <a:rPr lang="ja-JP" altLang="en-US" sz="2800" dirty="0">
                <a:latin typeface="+mn-ea"/>
              </a:rPr>
              <a:t>て</a:t>
            </a:r>
            <a:r>
              <a:rPr lang="ja-JP" altLang="en-US" sz="2800" dirty="0" smtClean="0">
                <a:latin typeface="+mn-ea"/>
              </a:rPr>
              <a:t>対策</a:t>
            </a:r>
            <a:r>
              <a:rPr lang="ja-JP" altLang="en-US" sz="2800" dirty="0">
                <a:latin typeface="+mn-ea"/>
              </a:rPr>
              <a:t>の必要性を評価</a:t>
            </a:r>
            <a:r>
              <a:rPr lang="ja-JP" altLang="en-US" sz="2800" dirty="0" smtClean="0">
                <a:latin typeface="+mn-ea"/>
              </a:rPr>
              <a:t>し</a:t>
            </a:r>
            <a:endParaRPr lang="en-US" altLang="ja-JP" sz="2800" dirty="0" smtClean="0">
              <a:latin typeface="+mn-ea"/>
            </a:endParaRPr>
          </a:p>
          <a:p>
            <a:pPr marL="0" indent="0">
              <a:buNone/>
            </a:pPr>
            <a:r>
              <a:rPr lang="en-US" altLang="ja-JP" sz="2800" dirty="0">
                <a:latin typeface="+mn-ea"/>
              </a:rPr>
              <a:t> </a:t>
            </a:r>
            <a:r>
              <a:rPr lang="en-US" altLang="ja-JP" sz="2800" dirty="0" smtClean="0">
                <a:latin typeface="+mn-ea"/>
              </a:rPr>
              <a:t> 3) </a:t>
            </a:r>
            <a:r>
              <a:rPr lang="ja-JP" altLang="en-US" sz="2800" dirty="0">
                <a:latin typeface="+mn-ea"/>
              </a:rPr>
              <a:t>情報が得られ次第、適切な対策へと</a:t>
            </a:r>
            <a:r>
              <a:rPr lang="ja-JP" altLang="en-US" sz="2800" dirty="0" smtClean="0">
                <a:latin typeface="+mn-ea"/>
              </a:rPr>
              <a:t>切り替える</a:t>
            </a:r>
            <a:endParaRPr lang="en-US" altLang="ja-JP" sz="2800" dirty="0">
              <a:latin typeface="+mn-ea"/>
            </a:endParaRPr>
          </a:p>
          <a:p>
            <a:endParaRPr kumimoji="1" lang="ja-JP" altLang="en-US" sz="2800" dirty="0"/>
          </a:p>
        </p:txBody>
      </p:sp>
      <p:cxnSp>
        <p:nvCxnSpPr>
          <p:cNvPr id="7" name="直線コネクタ 6"/>
          <p:cNvCxnSpPr/>
          <p:nvPr/>
        </p:nvCxnSpPr>
        <p:spPr>
          <a:xfrm>
            <a:off x="1763688" y="1268760"/>
            <a:ext cx="57606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14990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r>
              <a:rPr lang="ja-JP" altLang="en-US" dirty="0" smtClean="0">
                <a:latin typeface="+mn-ea"/>
                <a:ea typeface="+mn-ea"/>
              </a:rPr>
              <a:t>まとめ</a:t>
            </a:r>
          </a:p>
        </p:txBody>
      </p:sp>
      <p:sp>
        <p:nvSpPr>
          <p:cNvPr id="3" name="コンテンツ プレースホルダー 2"/>
          <p:cNvSpPr>
            <a:spLocks noGrp="1"/>
          </p:cNvSpPr>
          <p:nvPr>
            <p:ph idx="1"/>
          </p:nvPr>
        </p:nvSpPr>
        <p:spPr>
          <a:xfrm>
            <a:off x="261936" y="1052736"/>
            <a:ext cx="8702552" cy="5400600"/>
          </a:xfrm>
        </p:spPr>
        <p:txBody>
          <a:bodyPr>
            <a:normAutofit lnSpcReduction="10000"/>
          </a:bodyPr>
          <a:lstStyle/>
          <a:p>
            <a:pPr>
              <a:buNone/>
              <a:defRPr/>
            </a:pPr>
            <a:endParaRPr lang="en-US" altLang="ja-JP" dirty="0">
              <a:latin typeface="+mn-ea"/>
            </a:endParaRPr>
          </a:p>
          <a:p>
            <a:pPr>
              <a:buFont typeface="Arial" pitchFamily="34" charset="0"/>
              <a:buChar char="•"/>
              <a:defRPr/>
            </a:pPr>
            <a:r>
              <a:rPr lang="ja-JP" altLang="en-US" dirty="0" smtClean="0">
                <a:latin typeface="+mn-ea"/>
              </a:rPr>
              <a:t>新型インフルエンザ対策</a:t>
            </a:r>
            <a:r>
              <a:rPr lang="ja-JP" altLang="en-US" dirty="0">
                <a:latin typeface="+mn-ea"/>
              </a:rPr>
              <a:t>の基本方針</a:t>
            </a:r>
            <a:r>
              <a:rPr lang="ja-JP" altLang="en-US" dirty="0" smtClean="0">
                <a:latin typeface="+mn-ea"/>
              </a:rPr>
              <a:t>：</a:t>
            </a:r>
            <a:endParaRPr lang="en-US" altLang="ja-JP" dirty="0" smtClean="0">
              <a:latin typeface="+mn-ea"/>
            </a:endParaRPr>
          </a:p>
          <a:p>
            <a:pPr marL="0" indent="0">
              <a:buFont typeface="Arial" charset="0"/>
              <a:buNone/>
              <a:defRPr/>
            </a:pPr>
            <a:r>
              <a:rPr lang="ja-JP" altLang="en-US" dirty="0" smtClean="0">
                <a:latin typeface="+mn-ea"/>
              </a:rPr>
              <a:t>　</a:t>
            </a:r>
            <a:r>
              <a:rPr lang="ja-JP" altLang="ja-JP" dirty="0" smtClean="0">
                <a:latin typeface="+mn-ea"/>
              </a:rPr>
              <a:t>１</a:t>
            </a:r>
            <a:r>
              <a:rPr lang="ja-JP" altLang="ja-JP" dirty="0">
                <a:latin typeface="+mn-ea"/>
              </a:rPr>
              <a:t>．感染拡大を可能な限り抑制し、健康被害</a:t>
            </a:r>
            <a:r>
              <a:rPr lang="ja-JP" altLang="ja-JP" dirty="0" smtClean="0">
                <a:latin typeface="+mn-ea"/>
              </a:rPr>
              <a:t>を</a:t>
            </a:r>
            <a:endParaRPr lang="en-US" altLang="ja-JP" dirty="0" smtClean="0">
              <a:latin typeface="+mn-ea"/>
            </a:endParaRPr>
          </a:p>
          <a:p>
            <a:pPr marL="0" indent="0">
              <a:buFont typeface="Arial" charset="0"/>
              <a:buNone/>
              <a:defRPr/>
            </a:pPr>
            <a:r>
              <a:rPr lang="ja-JP" altLang="en-US" dirty="0" smtClean="0">
                <a:latin typeface="+mn-ea"/>
              </a:rPr>
              <a:t>　　　</a:t>
            </a:r>
            <a:r>
              <a:rPr lang="ja-JP" altLang="ja-JP" dirty="0" smtClean="0">
                <a:latin typeface="+mn-ea"/>
              </a:rPr>
              <a:t>最小限</a:t>
            </a:r>
            <a:r>
              <a:rPr lang="ja-JP" altLang="ja-JP" dirty="0">
                <a:latin typeface="+mn-ea"/>
              </a:rPr>
              <a:t>に</a:t>
            </a:r>
            <a:r>
              <a:rPr lang="ja-JP" altLang="ja-JP" dirty="0" smtClean="0">
                <a:latin typeface="+mn-ea"/>
              </a:rPr>
              <a:t>とどめる</a:t>
            </a:r>
            <a:endParaRPr lang="en-US" altLang="ja-JP" dirty="0" smtClean="0">
              <a:latin typeface="+mn-ea"/>
            </a:endParaRPr>
          </a:p>
          <a:p>
            <a:pPr marL="0" indent="0">
              <a:buFont typeface="Arial" charset="0"/>
              <a:buNone/>
              <a:defRPr/>
            </a:pPr>
            <a:r>
              <a:rPr lang="ja-JP" altLang="en-US" dirty="0" smtClean="0">
                <a:latin typeface="+mn-ea"/>
              </a:rPr>
              <a:t>　</a:t>
            </a:r>
            <a:r>
              <a:rPr lang="ja-JP" altLang="ja-JP" dirty="0" smtClean="0">
                <a:latin typeface="+mn-ea"/>
              </a:rPr>
              <a:t>２</a:t>
            </a:r>
            <a:r>
              <a:rPr lang="ja-JP" altLang="ja-JP" dirty="0">
                <a:latin typeface="+mn-ea"/>
              </a:rPr>
              <a:t>．社会・経済を破綻に</a:t>
            </a:r>
            <a:r>
              <a:rPr lang="ja-JP" altLang="ja-JP" dirty="0" smtClean="0">
                <a:latin typeface="+mn-ea"/>
              </a:rPr>
              <a:t>至らせない</a:t>
            </a:r>
            <a:endParaRPr lang="en-US" altLang="ja-JP" dirty="0">
              <a:latin typeface="+mn-ea"/>
            </a:endParaRPr>
          </a:p>
          <a:p>
            <a:pPr>
              <a:defRPr/>
            </a:pPr>
            <a:r>
              <a:rPr lang="ja-JP" altLang="en-US" dirty="0" smtClean="0">
                <a:latin typeface="+mn-ea"/>
              </a:rPr>
              <a:t>新型</a:t>
            </a:r>
            <a:r>
              <a:rPr lang="ja-JP" altLang="en-US" dirty="0">
                <a:latin typeface="+mn-ea"/>
              </a:rPr>
              <a:t>インフルエンザの被害軽減</a:t>
            </a:r>
            <a:r>
              <a:rPr lang="ja-JP" altLang="en-US" dirty="0" smtClean="0">
                <a:latin typeface="+mn-ea"/>
              </a:rPr>
              <a:t>の基本的</a:t>
            </a:r>
            <a:r>
              <a:rPr lang="ja-JP" altLang="en-US" dirty="0">
                <a:latin typeface="+mn-ea"/>
              </a:rPr>
              <a:t>な考え方：病原性（重症者</a:t>
            </a:r>
            <a:r>
              <a:rPr lang="ja-JP" altLang="en-US" dirty="0" smtClean="0">
                <a:latin typeface="+mn-ea"/>
              </a:rPr>
              <a:t>、</a:t>
            </a:r>
            <a:r>
              <a:rPr lang="ja-JP" altLang="en-US" dirty="0">
                <a:latin typeface="+mn-ea"/>
              </a:rPr>
              <a:t>死</a:t>
            </a:r>
            <a:r>
              <a:rPr lang="ja-JP" altLang="en-US" dirty="0" smtClean="0">
                <a:latin typeface="+mn-ea"/>
              </a:rPr>
              <a:t>亡者を抑える）と感染性</a:t>
            </a:r>
            <a:r>
              <a:rPr lang="en-US" altLang="ja-JP" dirty="0">
                <a:latin typeface="+mn-ea"/>
              </a:rPr>
              <a:t>(</a:t>
            </a:r>
            <a:r>
              <a:rPr lang="ja-JP" altLang="en-US" dirty="0" smtClean="0">
                <a:latin typeface="+mn-ea"/>
              </a:rPr>
              <a:t>感染拡大のスピードを抑える）への対策を行う</a:t>
            </a:r>
            <a:endParaRPr lang="ja-JP" altLang="en-US" dirty="0">
              <a:latin typeface="+mn-ea"/>
            </a:endParaRPr>
          </a:p>
          <a:p>
            <a:pPr>
              <a:defRPr/>
            </a:pPr>
            <a:r>
              <a:rPr lang="ja-JP" altLang="en-US" dirty="0" smtClean="0">
                <a:latin typeface="+mn-ea"/>
              </a:rPr>
              <a:t>公衆衛生対策は社会への影響も考慮すると　　　実施などの判断が難しい</a:t>
            </a:r>
            <a:endParaRPr lang="en-US" altLang="ja-JP" dirty="0" smtClean="0">
              <a:latin typeface="+mn-ea"/>
            </a:endParaRPr>
          </a:p>
        </p:txBody>
      </p:sp>
      <p:cxnSp>
        <p:nvCxnSpPr>
          <p:cNvPr id="4" name="直線コネクタ 3"/>
          <p:cNvCxnSpPr/>
          <p:nvPr/>
        </p:nvCxnSpPr>
        <p:spPr>
          <a:xfrm>
            <a:off x="2339752" y="1268760"/>
            <a:ext cx="43924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9365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idx="4294967295"/>
          </p:nvPr>
        </p:nvSpPr>
        <p:spPr>
          <a:xfrm>
            <a:off x="0" y="274638"/>
            <a:ext cx="9144000" cy="1143000"/>
          </a:xfrm>
        </p:spPr>
        <p:txBody>
          <a:bodyPr>
            <a:noAutofit/>
          </a:bodyPr>
          <a:lstStyle/>
          <a:p>
            <a:pPr eaLnBrk="1" hangingPunct="1"/>
            <a:r>
              <a:rPr lang="ja-JP" altLang="en-US" sz="4000" dirty="0" smtClean="0">
                <a:latin typeface="+mn-ea"/>
                <a:ea typeface="+mn-ea"/>
              </a:rPr>
              <a:t>新型インフルエンザの被害を決める</a:t>
            </a:r>
            <a:r>
              <a:rPr lang="en-US" altLang="ja-JP" sz="4000" dirty="0" smtClean="0">
                <a:latin typeface="+mn-ea"/>
                <a:ea typeface="+mn-ea"/>
              </a:rPr>
              <a:t/>
            </a:r>
            <a:br>
              <a:rPr lang="en-US" altLang="ja-JP" sz="4000" dirty="0" smtClean="0">
                <a:latin typeface="+mn-ea"/>
                <a:ea typeface="+mn-ea"/>
              </a:rPr>
            </a:br>
            <a:r>
              <a:rPr lang="ja-JP" altLang="en-US" sz="4000" dirty="0" smtClean="0">
                <a:latin typeface="+mn-ea"/>
                <a:ea typeface="+mn-ea"/>
              </a:rPr>
              <a:t>２つの要因</a:t>
            </a:r>
          </a:p>
        </p:txBody>
      </p:sp>
      <p:sp>
        <p:nvSpPr>
          <p:cNvPr id="5" name="テキスト ボックス 4"/>
          <p:cNvSpPr txBox="1"/>
          <p:nvPr/>
        </p:nvSpPr>
        <p:spPr>
          <a:xfrm>
            <a:off x="1692275" y="1916832"/>
            <a:ext cx="2071688" cy="1754326"/>
          </a:xfrm>
          <a:prstGeom prst="rect">
            <a:avLst/>
          </a:prstGeom>
          <a:solidFill>
            <a:srgbClr val="92D050"/>
          </a:solidFill>
        </p:spPr>
        <p:txBody>
          <a:bodyPr wrap="square">
            <a:spAutoFit/>
          </a:bodyPr>
          <a:lstStyle/>
          <a:p>
            <a:pPr algn="ctr" fontAlgn="auto">
              <a:spcBef>
                <a:spcPts val="0"/>
              </a:spcBef>
              <a:spcAft>
                <a:spcPts val="0"/>
              </a:spcAft>
              <a:defRPr/>
            </a:pPr>
            <a:endParaRPr lang="en-US" altLang="ja-JP" sz="3600" dirty="0" smtClean="0">
              <a:solidFill>
                <a:schemeClr val="accent1">
                  <a:lumMod val="50000"/>
                </a:schemeClr>
              </a:solidFill>
              <a:latin typeface="+mn-ea"/>
            </a:endParaRPr>
          </a:p>
          <a:p>
            <a:pPr algn="ctr" fontAlgn="auto">
              <a:spcBef>
                <a:spcPts val="0"/>
              </a:spcBef>
              <a:spcAft>
                <a:spcPts val="0"/>
              </a:spcAft>
              <a:defRPr/>
            </a:pPr>
            <a:r>
              <a:rPr lang="ja-JP" altLang="en-US" sz="3600" dirty="0" smtClean="0">
                <a:solidFill>
                  <a:schemeClr val="accent1">
                    <a:lumMod val="50000"/>
                  </a:schemeClr>
                </a:solidFill>
                <a:latin typeface="+mn-ea"/>
              </a:rPr>
              <a:t>感染性</a:t>
            </a:r>
            <a:endParaRPr lang="en-US" altLang="ja-JP" sz="3600" dirty="0">
              <a:solidFill>
                <a:schemeClr val="accent1">
                  <a:lumMod val="50000"/>
                </a:schemeClr>
              </a:solidFill>
              <a:latin typeface="+mn-ea"/>
            </a:endParaRPr>
          </a:p>
          <a:p>
            <a:pPr algn="ctr" fontAlgn="auto">
              <a:spcBef>
                <a:spcPts val="0"/>
              </a:spcBef>
              <a:spcAft>
                <a:spcPts val="0"/>
              </a:spcAft>
              <a:defRPr/>
            </a:pPr>
            <a:endParaRPr lang="en-US" altLang="ja-JP" sz="3600" dirty="0">
              <a:solidFill>
                <a:schemeClr val="accent1">
                  <a:lumMod val="50000"/>
                </a:schemeClr>
              </a:solidFill>
              <a:latin typeface="+mn-ea"/>
            </a:endParaRPr>
          </a:p>
        </p:txBody>
      </p:sp>
      <p:sp>
        <p:nvSpPr>
          <p:cNvPr id="7" name="乗算記号 6"/>
          <p:cNvSpPr/>
          <p:nvPr/>
        </p:nvSpPr>
        <p:spPr>
          <a:xfrm>
            <a:off x="3843338" y="2342902"/>
            <a:ext cx="1428750" cy="1357313"/>
          </a:xfrm>
          <a:prstGeom prst="mathMultiply">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n-ea"/>
            </a:endParaRPr>
          </a:p>
        </p:txBody>
      </p:sp>
      <p:sp>
        <p:nvSpPr>
          <p:cNvPr id="8" name="テキスト ボックス 7"/>
          <p:cNvSpPr txBox="1"/>
          <p:nvPr/>
        </p:nvSpPr>
        <p:spPr>
          <a:xfrm>
            <a:off x="5414963" y="1772816"/>
            <a:ext cx="2071687" cy="2308324"/>
          </a:xfrm>
          <a:prstGeom prst="rect">
            <a:avLst/>
          </a:prstGeom>
          <a:solidFill>
            <a:srgbClr val="FFC000"/>
          </a:solidFill>
        </p:spPr>
        <p:txBody>
          <a:bodyPr>
            <a:spAutoFit/>
          </a:bodyPr>
          <a:lstStyle/>
          <a:p>
            <a:pPr algn="ctr" fontAlgn="auto">
              <a:spcBef>
                <a:spcPts val="0"/>
              </a:spcBef>
              <a:spcAft>
                <a:spcPts val="0"/>
              </a:spcAft>
              <a:defRPr/>
            </a:pPr>
            <a:endParaRPr lang="en-US" altLang="ja-JP" sz="3600" dirty="0" smtClean="0">
              <a:solidFill>
                <a:schemeClr val="accent1">
                  <a:lumMod val="50000"/>
                </a:schemeClr>
              </a:solidFill>
              <a:latin typeface="+mn-ea"/>
            </a:endParaRPr>
          </a:p>
          <a:p>
            <a:pPr algn="ctr" fontAlgn="auto">
              <a:spcBef>
                <a:spcPts val="0"/>
              </a:spcBef>
              <a:spcAft>
                <a:spcPts val="0"/>
              </a:spcAft>
              <a:defRPr/>
            </a:pPr>
            <a:r>
              <a:rPr lang="ja-JP" altLang="en-US" sz="3600" dirty="0" smtClean="0">
                <a:solidFill>
                  <a:schemeClr val="accent1">
                    <a:lumMod val="50000"/>
                  </a:schemeClr>
                </a:solidFill>
                <a:latin typeface="+mn-ea"/>
              </a:rPr>
              <a:t>病原性</a:t>
            </a:r>
            <a:r>
              <a:rPr lang="ja-JP" altLang="en-US" sz="3600" dirty="0">
                <a:solidFill>
                  <a:schemeClr val="accent1">
                    <a:lumMod val="50000"/>
                  </a:schemeClr>
                </a:solidFill>
                <a:latin typeface="+mn-ea"/>
              </a:rPr>
              <a:t>（毒性</a:t>
            </a:r>
            <a:r>
              <a:rPr lang="ja-JP" altLang="en-US" sz="3600" dirty="0" smtClean="0">
                <a:solidFill>
                  <a:schemeClr val="accent1">
                    <a:lumMod val="50000"/>
                  </a:schemeClr>
                </a:solidFill>
                <a:latin typeface="+mn-ea"/>
              </a:rPr>
              <a:t>）</a:t>
            </a:r>
            <a:endParaRPr lang="en-US" altLang="ja-JP" sz="3600" dirty="0" smtClean="0">
              <a:solidFill>
                <a:schemeClr val="accent1">
                  <a:lumMod val="50000"/>
                </a:schemeClr>
              </a:solidFill>
              <a:latin typeface="+mn-ea"/>
            </a:endParaRPr>
          </a:p>
          <a:p>
            <a:pPr algn="ctr" fontAlgn="auto">
              <a:spcBef>
                <a:spcPts val="0"/>
              </a:spcBef>
              <a:spcAft>
                <a:spcPts val="0"/>
              </a:spcAft>
              <a:defRPr/>
            </a:pPr>
            <a:endParaRPr lang="en-US" altLang="ja-JP" sz="3600" dirty="0">
              <a:solidFill>
                <a:schemeClr val="accent1">
                  <a:lumMod val="50000"/>
                </a:schemeClr>
              </a:solidFill>
              <a:latin typeface="+mn-ea"/>
            </a:endParaRPr>
          </a:p>
        </p:txBody>
      </p:sp>
      <p:sp>
        <p:nvSpPr>
          <p:cNvPr id="3078" name="正方形/長方形 1"/>
          <p:cNvSpPr>
            <a:spLocks noChangeArrowheads="1"/>
          </p:cNvSpPr>
          <p:nvPr/>
        </p:nvSpPr>
        <p:spPr bwMode="auto">
          <a:xfrm>
            <a:off x="820996" y="4255294"/>
            <a:ext cx="3528392"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2800" b="1" dirty="0">
                <a:latin typeface="+mn-ea"/>
              </a:rPr>
              <a:t>感染者数を決める</a:t>
            </a:r>
          </a:p>
          <a:p>
            <a:pPr algn="ctr"/>
            <a:endParaRPr lang="en-US" altLang="ja-JP" sz="2800" b="1" dirty="0">
              <a:latin typeface="+mn-ea"/>
            </a:endParaRPr>
          </a:p>
          <a:p>
            <a:pPr algn="ctr"/>
            <a:r>
              <a:rPr lang="ja-JP" altLang="en-US" sz="2800" b="1" dirty="0">
                <a:latin typeface="+mn-ea"/>
              </a:rPr>
              <a:t>感染性：感染者</a:t>
            </a:r>
            <a:r>
              <a:rPr lang="ja-JP" altLang="en-US" sz="2800" b="1" dirty="0" smtClean="0">
                <a:latin typeface="+mn-ea"/>
              </a:rPr>
              <a:t>から　他</a:t>
            </a:r>
            <a:r>
              <a:rPr lang="ja-JP" altLang="en-US" sz="2800" b="1" dirty="0">
                <a:latin typeface="+mn-ea"/>
              </a:rPr>
              <a:t>の免疫のない人に感染させる能力</a:t>
            </a:r>
            <a:endParaRPr lang="en-US" altLang="ja-JP" sz="2800" b="1" dirty="0">
              <a:latin typeface="+mn-ea"/>
            </a:endParaRPr>
          </a:p>
        </p:txBody>
      </p:sp>
      <p:sp>
        <p:nvSpPr>
          <p:cNvPr id="3079" name="正方形/長方形 8"/>
          <p:cNvSpPr>
            <a:spLocks noChangeArrowheads="1"/>
          </p:cNvSpPr>
          <p:nvPr/>
        </p:nvSpPr>
        <p:spPr bwMode="auto">
          <a:xfrm>
            <a:off x="4608004" y="3824407"/>
            <a:ext cx="4392488"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endParaRPr lang="en-US" altLang="ja-JP" sz="2800" b="1" dirty="0">
              <a:latin typeface="+mn-ea"/>
            </a:endParaRPr>
          </a:p>
          <a:p>
            <a:pPr algn="ctr"/>
            <a:r>
              <a:rPr lang="ja-JP" altLang="en-US" sz="2800" b="1" dirty="0">
                <a:latin typeface="+mn-ea"/>
              </a:rPr>
              <a:t>重症者数・死亡者数</a:t>
            </a:r>
            <a:r>
              <a:rPr lang="ja-JP" altLang="en-US" sz="2800" b="1" dirty="0" smtClean="0">
                <a:latin typeface="+mn-ea"/>
              </a:rPr>
              <a:t>を</a:t>
            </a:r>
            <a:endParaRPr lang="en-US" altLang="ja-JP" sz="2800" b="1" dirty="0" smtClean="0">
              <a:latin typeface="+mn-ea"/>
            </a:endParaRPr>
          </a:p>
          <a:p>
            <a:pPr algn="ctr"/>
            <a:r>
              <a:rPr lang="ja-JP" altLang="en-US" sz="2800" b="1" dirty="0" smtClean="0">
                <a:latin typeface="+mn-ea"/>
              </a:rPr>
              <a:t>決める</a:t>
            </a:r>
            <a:endParaRPr lang="en-US" altLang="ja-JP" sz="2800" b="1" dirty="0">
              <a:latin typeface="+mn-ea"/>
            </a:endParaRPr>
          </a:p>
          <a:p>
            <a:pPr algn="ctr"/>
            <a:r>
              <a:rPr lang="ja-JP" altLang="en-US" sz="2800" b="1" dirty="0">
                <a:latin typeface="+mn-ea"/>
              </a:rPr>
              <a:t>病原性：感染者に</a:t>
            </a:r>
            <a:endParaRPr lang="en-US" altLang="ja-JP" sz="2800" b="1" dirty="0">
              <a:latin typeface="+mn-ea"/>
            </a:endParaRPr>
          </a:p>
          <a:p>
            <a:pPr algn="ctr"/>
            <a:r>
              <a:rPr lang="ja-JP" altLang="en-US" sz="2800" b="1" dirty="0" smtClean="0">
                <a:latin typeface="+mn-ea"/>
              </a:rPr>
              <a:t>病気を起こす性質</a:t>
            </a:r>
            <a:endParaRPr lang="en-US" altLang="ja-JP" sz="2800" b="1" dirty="0">
              <a:latin typeface="+mn-ea"/>
            </a:endParaRPr>
          </a:p>
          <a:p>
            <a:pPr algn="ctr"/>
            <a:r>
              <a:rPr lang="ja-JP" altLang="en-US" sz="2800" b="1" dirty="0">
                <a:latin typeface="+mn-ea"/>
              </a:rPr>
              <a:t>毒性：病原性</a:t>
            </a:r>
            <a:r>
              <a:rPr lang="ja-JP" altLang="en-US" sz="2800" b="1" dirty="0" smtClean="0">
                <a:latin typeface="+mn-ea"/>
              </a:rPr>
              <a:t>の程度・強弱</a:t>
            </a:r>
            <a:endParaRPr lang="en-US" altLang="ja-JP" sz="2800" b="1" dirty="0">
              <a:latin typeface="+mn-ea"/>
            </a:endParaRPr>
          </a:p>
        </p:txBody>
      </p:sp>
      <p:cxnSp>
        <p:nvCxnSpPr>
          <p:cNvPr id="9" name="直線コネクタ 8"/>
          <p:cNvCxnSpPr/>
          <p:nvPr/>
        </p:nvCxnSpPr>
        <p:spPr>
          <a:xfrm>
            <a:off x="755576" y="1484784"/>
            <a:ext cx="770485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7501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Rectangle 2"/>
          <p:cNvSpPr>
            <a:spLocks noGrp="1" noChangeArrowheads="1"/>
          </p:cNvSpPr>
          <p:nvPr>
            <p:ph type="title" idx="4294967295"/>
          </p:nvPr>
        </p:nvSpPr>
        <p:spPr>
          <a:xfrm>
            <a:off x="0" y="642938"/>
            <a:ext cx="9144000" cy="503237"/>
          </a:xfrm>
        </p:spPr>
        <p:txBody>
          <a:bodyPr>
            <a:noAutofit/>
          </a:bodyPr>
          <a:lstStyle/>
          <a:p>
            <a:pPr eaLnBrk="1" hangingPunct="1">
              <a:defRPr/>
            </a:pPr>
            <a:r>
              <a:rPr lang="ja-JP" altLang="en-US" sz="3600" dirty="0" smtClean="0">
                <a:latin typeface="+mn-ea"/>
                <a:ea typeface="+mn-ea"/>
              </a:rPr>
              <a:t>日本</a:t>
            </a:r>
            <a:r>
              <a:rPr lang="ja-JP" altLang="en-US" sz="3600" dirty="0">
                <a:latin typeface="+mn-ea"/>
                <a:ea typeface="+mn-ea"/>
              </a:rPr>
              <a:t>で</a:t>
            </a:r>
            <a:r>
              <a:rPr lang="ja-JP" altLang="en-US" sz="3600" dirty="0" smtClean="0">
                <a:latin typeface="+mn-ea"/>
                <a:ea typeface="+mn-ea"/>
              </a:rPr>
              <a:t>感染する人の割合・感染者数の想定</a:t>
            </a:r>
            <a:r>
              <a:rPr lang="en-US" altLang="ja-JP" sz="3600" dirty="0" smtClean="0">
                <a:latin typeface="+mn-ea"/>
                <a:ea typeface="+mn-ea"/>
              </a:rPr>
              <a:t/>
            </a:r>
            <a:br>
              <a:rPr lang="en-US" altLang="ja-JP" sz="3600" dirty="0" smtClean="0">
                <a:latin typeface="+mn-ea"/>
                <a:ea typeface="+mn-ea"/>
              </a:rPr>
            </a:br>
            <a:endParaRPr lang="ja-JP" altLang="en-US" sz="3600" dirty="0" smtClean="0">
              <a:latin typeface="+mn-ea"/>
              <a:ea typeface="+mn-ea"/>
            </a:endParaRPr>
          </a:p>
        </p:txBody>
      </p:sp>
      <p:grpSp>
        <p:nvGrpSpPr>
          <p:cNvPr id="4099" name="Group 3"/>
          <p:cNvGrpSpPr>
            <a:grpSpLocks/>
          </p:cNvGrpSpPr>
          <p:nvPr/>
        </p:nvGrpSpPr>
        <p:grpSpPr bwMode="auto">
          <a:xfrm>
            <a:off x="755576" y="2443138"/>
            <a:ext cx="2763592" cy="2346109"/>
            <a:chOff x="607" y="675"/>
            <a:chExt cx="1567" cy="1330"/>
          </a:xfrm>
        </p:grpSpPr>
        <p:sp>
          <p:nvSpPr>
            <p:cNvPr id="4102" name="Oval 4"/>
            <p:cNvSpPr>
              <a:spLocks noChangeArrowheads="1"/>
            </p:cNvSpPr>
            <p:nvPr/>
          </p:nvSpPr>
          <p:spPr bwMode="auto">
            <a:xfrm>
              <a:off x="702" y="675"/>
              <a:ext cx="1419" cy="1330"/>
            </a:xfrm>
            <a:prstGeom prst="ellipse">
              <a:avLst/>
            </a:prstGeom>
            <a:solidFill>
              <a:srgbClr val="FFFF99">
                <a:alpha val="70195"/>
              </a:srgbClr>
            </a:solidFill>
            <a:ln w="9525">
              <a:solidFill>
                <a:srgbClr val="FFCC00"/>
              </a:solidFill>
              <a:round/>
              <a:headEnd/>
              <a:tailEnd/>
            </a:ln>
          </p:spPr>
          <p:txBody>
            <a:bodyPr wrap="none" anchor="ctr"/>
            <a:lstStyle/>
            <a:p>
              <a:endParaRPr lang="ja-JP" altLang="en-US" sz="2400">
                <a:latin typeface="+mn-ea"/>
              </a:endParaRPr>
            </a:p>
          </p:txBody>
        </p:sp>
        <p:sp>
          <p:nvSpPr>
            <p:cNvPr id="4103" name="Text Box 6"/>
            <p:cNvSpPr txBox="1">
              <a:spLocks noChangeArrowheads="1"/>
            </p:cNvSpPr>
            <p:nvPr/>
          </p:nvSpPr>
          <p:spPr bwMode="auto">
            <a:xfrm>
              <a:off x="607" y="902"/>
              <a:ext cx="1567" cy="1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2400" b="1" dirty="0">
                  <a:latin typeface="+mn-ea"/>
                  <a:ea typeface="+mn-ea"/>
                </a:rPr>
                <a:t>季節性インフルエンザ</a:t>
              </a:r>
              <a:r>
                <a:rPr lang="ja-JP" altLang="en-US" sz="2400" b="1" dirty="0" smtClean="0">
                  <a:latin typeface="+mn-ea"/>
                  <a:ea typeface="+mn-ea"/>
                </a:rPr>
                <a:t>の流行</a:t>
              </a:r>
              <a:endParaRPr lang="ja-JP" altLang="en-US" sz="2400" b="1" dirty="0">
                <a:latin typeface="+mn-ea"/>
                <a:ea typeface="+mn-ea"/>
              </a:endParaRPr>
            </a:p>
            <a:p>
              <a:pPr algn="ctr" eaLnBrk="1" hangingPunct="1"/>
              <a:r>
                <a:rPr lang="ja-JP" altLang="en-US" sz="2400" b="1" dirty="0">
                  <a:latin typeface="+mn-ea"/>
                  <a:ea typeface="+mn-ea"/>
                </a:rPr>
                <a:t>（感染する人の割合</a:t>
              </a:r>
              <a:r>
                <a:rPr lang="en-US" altLang="ja-JP" sz="2400" b="1" dirty="0">
                  <a:latin typeface="+mn-ea"/>
                  <a:ea typeface="+mn-ea"/>
                </a:rPr>
                <a:t>5-10</a:t>
              </a:r>
              <a:r>
                <a:rPr lang="ja-JP" altLang="en-US" sz="2400" b="1" dirty="0">
                  <a:latin typeface="+mn-ea"/>
                  <a:ea typeface="+mn-ea"/>
                </a:rPr>
                <a:t>％・感染者数</a:t>
              </a:r>
              <a:r>
                <a:rPr lang="en-US" altLang="ja-JP" sz="2400" b="1" dirty="0">
                  <a:latin typeface="+mn-ea"/>
                  <a:ea typeface="+mn-ea"/>
                </a:rPr>
                <a:t>500-1000</a:t>
              </a:r>
              <a:r>
                <a:rPr lang="ja-JP" altLang="en-US" sz="2400" b="1" dirty="0">
                  <a:latin typeface="+mn-ea"/>
                  <a:ea typeface="+mn-ea"/>
                </a:rPr>
                <a:t>万人）</a:t>
              </a:r>
            </a:p>
          </p:txBody>
        </p:sp>
      </p:grpSp>
      <p:sp>
        <p:nvSpPr>
          <p:cNvPr id="4100" name="Oval 10"/>
          <p:cNvSpPr>
            <a:spLocks noChangeArrowheads="1"/>
          </p:cNvSpPr>
          <p:nvPr/>
        </p:nvSpPr>
        <p:spPr bwMode="auto">
          <a:xfrm>
            <a:off x="3607371" y="1427039"/>
            <a:ext cx="4823724" cy="4522241"/>
          </a:xfrm>
          <a:prstGeom prst="ellipse">
            <a:avLst/>
          </a:prstGeom>
          <a:solidFill>
            <a:srgbClr val="FFFF99">
              <a:alpha val="70195"/>
            </a:srgbClr>
          </a:solidFill>
          <a:ln w="9525">
            <a:solidFill>
              <a:srgbClr val="FFCC00"/>
            </a:solidFill>
            <a:round/>
            <a:headEnd/>
            <a:tailEnd/>
          </a:ln>
        </p:spPr>
        <p:txBody>
          <a:bodyPr wrap="none" anchor="ctr"/>
          <a:lstStyle/>
          <a:p>
            <a:endParaRPr lang="ja-JP" altLang="en-US" sz="2400">
              <a:latin typeface="+mn-ea"/>
            </a:endParaRPr>
          </a:p>
        </p:txBody>
      </p:sp>
      <p:sp>
        <p:nvSpPr>
          <p:cNvPr id="4101" name="Text Box 6"/>
          <p:cNvSpPr txBox="1">
            <a:spLocks noChangeArrowheads="1"/>
          </p:cNvSpPr>
          <p:nvPr/>
        </p:nvSpPr>
        <p:spPr bwMode="auto">
          <a:xfrm>
            <a:off x="3873400" y="3087994"/>
            <a:ext cx="4291666"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2800" b="1" dirty="0">
                <a:latin typeface="+mn-ea"/>
                <a:ea typeface="+mn-ea"/>
              </a:rPr>
              <a:t>新型インフルエンザ</a:t>
            </a:r>
            <a:r>
              <a:rPr lang="ja-JP" altLang="en-US" sz="2800" b="1" dirty="0" smtClean="0">
                <a:latin typeface="+mn-ea"/>
                <a:ea typeface="+mn-ea"/>
              </a:rPr>
              <a:t>の流行</a:t>
            </a:r>
            <a:endParaRPr lang="en-US" altLang="ja-JP" sz="2800" b="1" dirty="0" smtClean="0">
              <a:latin typeface="+mn-ea"/>
              <a:ea typeface="+mn-ea"/>
            </a:endParaRPr>
          </a:p>
          <a:p>
            <a:pPr algn="ctr" eaLnBrk="1" hangingPunct="1"/>
            <a:r>
              <a:rPr lang="ja-JP" altLang="en-US" sz="2800" b="1" dirty="0" smtClean="0">
                <a:latin typeface="+mn-ea"/>
                <a:ea typeface="+mn-ea"/>
              </a:rPr>
              <a:t>（</a:t>
            </a:r>
            <a:r>
              <a:rPr lang="ja-JP" altLang="en-US" sz="2800" b="1" dirty="0">
                <a:latin typeface="+mn-ea"/>
                <a:ea typeface="+mn-ea"/>
              </a:rPr>
              <a:t>感染する人の</a:t>
            </a:r>
            <a:r>
              <a:rPr lang="ja-JP" altLang="en-US" sz="2800" b="1" dirty="0" smtClean="0">
                <a:latin typeface="+mn-ea"/>
                <a:ea typeface="+mn-ea"/>
              </a:rPr>
              <a:t>割合</a:t>
            </a:r>
            <a:endParaRPr lang="en-US" altLang="ja-JP" sz="2800" b="1" dirty="0" smtClean="0">
              <a:latin typeface="+mn-ea"/>
              <a:ea typeface="+mn-ea"/>
            </a:endParaRPr>
          </a:p>
          <a:p>
            <a:pPr algn="ctr" eaLnBrk="1" hangingPunct="1"/>
            <a:r>
              <a:rPr lang="en-US" altLang="ja-JP" sz="2800" b="1" dirty="0" smtClean="0">
                <a:latin typeface="+mn-ea"/>
                <a:ea typeface="+mn-ea"/>
              </a:rPr>
              <a:t>20%-30%</a:t>
            </a:r>
          </a:p>
          <a:p>
            <a:pPr algn="ctr" eaLnBrk="1" hangingPunct="1"/>
            <a:r>
              <a:rPr lang="ja-JP" altLang="en-US" sz="2800" b="1" dirty="0" smtClean="0">
                <a:latin typeface="+mn-ea"/>
                <a:ea typeface="+mn-ea"/>
              </a:rPr>
              <a:t>感染者</a:t>
            </a:r>
            <a:r>
              <a:rPr lang="ja-JP" altLang="en-US" sz="2800" b="1" dirty="0">
                <a:latin typeface="+mn-ea"/>
                <a:ea typeface="+mn-ea"/>
              </a:rPr>
              <a:t>数</a:t>
            </a:r>
            <a:r>
              <a:rPr lang="en-US" altLang="ja-JP" sz="2800" b="1" dirty="0" smtClean="0">
                <a:latin typeface="+mn-ea"/>
                <a:ea typeface="+mn-ea"/>
              </a:rPr>
              <a:t>2000</a:t>
            </a:r>
            <a:r>
              <a:rPr lang="en-US" altLang="ja-JP" sz="2800" b="1" dirty="0">
                <a:latin typeface="+mn-ea"/>
                <a:ea typeface="+mn-ea"/>
              </a:rPr>
              <a:t>-</a:t>
            </a:r>
            <a:r>
              <a:rPr lang="en-US" altLang="ja-JP" sz="2800" b="1" dirty="0" smtClean="0">
                <a:latin typeface="+mn-ea"/>
                <a:ea typeface="+mn-ea"/>
              </a:rPr>
              <a:t>3000</a:t>
            </a:r>
            <a:r>
              <a:rPr lang="ja-JP" altLang="en-US" sz="2800" b="1" dirty="0">
                <a:latin typeface="+mn-ea"/>
                <a:ea typeface="+mn-ea"/>
              </a:rPr>
              <a:t>万人）</a:t>
            </a:r>
          </a:p>
        </p:txBody>
      </p:sp>
      <p:cxnSp>
        <p:nvCxnSpPr>
          <p:cNvPr id="8" name="直線コネクタ 7"/>
          <p:cNvCxnSpPr/>
          <p:nvPr/>
        </p:nvCxnSpPr>
        <p:spPr>
          <a:xfrm>
            <a:off x="273000" y="1052736"/>
            <a:ext cx="85474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418988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1124744"/>
            <a:ext cx="9144000" cy="503238"/>
          </a:xfrm>
        </p:spPr>
        <p:txBody>
          <a:bodyPr>
            <a:noAutofit/>
          </a:bodyPr>
          <a:lstStyle/>
          <a:p>
            <a:r>
              <a:rPr lang="ja-JP" altLang="en-US" sz="4000" b="1" dirty="0" smtClean="0">
                <a:latin typeface="+mn-ea"/>
                <a:ea typeface="+mn-ea"/>
              </a:rPr>
              <a:t>新型インフルエンザで</a:t>
            </a:r>
            <a:r>
              <a:rPr lang="en-US" altLang="ja-JP" sz="4000" b="1" dirty="0" smtClean="0">
                <a:latin typeface="+mn-ea"/>
                <a:ea typeface="+mn-ea"/>
              </a:rPr>
              <a:t/>
            </a:r>
            <a:br>
              <a:rPr lang="en-US" altLang="ja-JP" sz="4000" b="1" dirty="0" smtClean="0">
                <a:latin typeface="+mn-ea"/>
                <a:ea typeface="+mn-ea"/>
              </a:rPr>
            </a:br>
            <a:r>
              <a:rPr lang="ja-JP" altLang="en-US" sz="4000" b="1" dirty="0" smtClean="0">
                <a:latin typeface="+mn-ea"/>
                <a:ea typeface="+mn-ea"/>
              </a:rPr>
              <a:t>想定される致死率</a:t>
            </a:r>
            <a:r>
              <a:rPr lang="ja-JP" altLang="en-US" sz="4000" b="1" dirty="0" smtClean="0">
                <a:latin typeface="+mn-ea"/>
              </a:rPr>
              <a:t>（</a:t>
            </a:r>
            <a:r>
              <a:rPr lang="en-US" altLang="ja-JP" sz="4000" b="1" dirty="0">
                <a:latin typeface="+mn-ea"/>
              </a:rPr>
              <a:t>0</a:t>
            </a:r>
            <a:r>
              <a:rPr lang="en-US" altLang="ja-JP" sz="4000" b="1" dirty="0" smtClean="0">
                <a:latin typeface="+mn-ea"/>
              </a:rPr>
              <a:t>.02</a:t>
            </a:r>
            <a:r>
              <a:rPr lang="ja-JP" altLang="en-US" sz="4000" b="1" dirty="0">
                <a:latin typeface="+mn-ea"/>
              </a:rPr>
              <a:t>％と仮定）</a:t>
            </a:r>
            <a:br>
              <a:rPr lang="ja-JP" altLang="en-US" sz="4000" b="1" dirty="0">
                <a:latin typeface="+mn-ea"/>
              </a:rPr>
            </a:br>
            <a:r>
              <a:rPr lang="ja-JP" altLang="en-US" sz="4000" b="1" dirty="0">
                <a:latin typeface="+mn-ea"/>
                <a:ea typeface="+mn-ea"/>
              </a:rPr>
              <a:t>と</a:t>
            </a:r>
            <a:r>
              <a:rPr lang="ja-JP" altLang="en-US" sz="4000" b="1" dirty="0" smtClean="0">
                <a:latin typeface="+mn-ea"/>
                <a:ea typeface="+mn-ea"/>
              </a:rPr>
              <a:t>死亡者数</a:t>
            </a:r>
            <a:r>
              <a:rPr lang="ja-JP" altLang="en-US" sz="4000" b="1" dirty="0">
                <a:latin typeface="+mn-ea"/>
              </a:rPr>
              <a:t/>
            </a:r>
            <a:br>
              <a:rPr lang="ja-JP" altLang="en-US" sz="4000" b="1" dirty="0">
                <a:latin typeface="+mn-ea"/>
              </a:rPr>
            </a:br>
            <a:endParaRPr lang="ja-JP" altLang="en-US" sz="4000" b="1" dirty="0" smtClean="0">
              <a:latin typeface="+mn-ea"/>
              <a:ea typeface="+mn-ea"/>
            </a:endParaRPr>
          </a:p>
        </p:txBody>
      </p:sp>
      <p:cxnSp>
        <p:nvCxnSpPr>
          <p:cNvPr id="9" name="直線コネクタ 8"/>
          <p:cNvCxnSpPr/>
          <p:nvPr/>
        </p:nvCxnSpPr>
        <p:spPr>
          <a:xfrm>
            <a:off x="827584" y="1988840"/>
            <a:ext cx="75608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10"/>
          <p:cNvSpPr>
            <a:spLocks noChangeArrowheads="1"/>
          </p:cNvSpPr>
          <p:nvPr/>
        </p:nvSpPr>
        <p:spPr bwMode="auto">
          <a:xfrm>
            <a:off x="2606675" y="2312813"/>
            <a:ext cx="4114800" cy="3857625"/>
          </a:xfrm>
          <a:prstGeom prst="ellipse">
            <a:avLst/>
          </a:prstGeom>
          <a:solidFill>
            <a:srgbClr val="FFFF99">
              <a:alpha val="70195"/>
            </a:srgbClr>
          </a:solidFill>
          <a:ln w="9525">
            <a:solidFill>
              <a:srgbClr val="FFCC00"/>
            </a:solidFill>
            <a:round/>
            <a:headEnd/>
            <a:tailEnd/>
          </a:ln>
        </p:spPr>
        <p:txBody>
          <a:bodyPr wrap="none" anchor="ctr"/>
          <a:lstStyle/>
          <a:p>
            <a:endParaRPr lang="ja-JP" altLang="en-US">
              <a:latin typeface="+mn-ea"/>
            </a:endParaRPr>
          </a:p>
        </p:txBody>
      </p:sp>
      <p:sp>
        <p:nvSpPr>
          <p:cNvPr id="11" name="Oval 11"/>
          <p:cNvSpPr>
            <a:spLocks noChangeArrowheads="1"/>
          </p:cNvSpPr>
          <p:nvPr/>
        </p:nvSpPr>
        <p:spPr bwMode="auto">
          <a:xfrm>
            <a:off x="4625975" y="6006926"/>
            <a:ext cx="152400" cy="152400"/>
          </a:xfrm>
          <a:prstGeom prst="ellipse">
            <a:avLst/>
          </a:prstGeom>
          <a:gradFill rotWithShape="1">
            <a:gsLst>
              <a:gs pos="0">
                <a:srgbClr val="760000"/>
              </a:gs>
              <a:gs pos="100000">
                <a:srgbClr val="FF0000">
                  <a:alpha val="7000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latin typeface="+mn-ea"/>
            </a:endParaRPr>
          </a:p>
        </p:txBody>
      </p:sp>
      <p:sp>
        <p:nvSpPr>
          <p:cNvPr id="13" name="Text Box 14"/>
          <p:cNvSpPr txBox="1">
            <a:spLocks noChangeArrowheads="1"/>
          </p:cNvSpPr>
          <p:nvPr/>
        </p:nvSpPr>
        <p:spPr bwMode="auto">
          <a:xfrm>
            <a:off x="3851920" y="4975001"/>
            <a:ext cx="1676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b="1">
                <a:solidFill>
                  <a:srgbClr val="FF0000"/>
                </a:solidFill>
                <a:latin typeface="+mn-ea"/>
                <a:ea typeface="+mn-ea"/>
              </a:rPr>
              <a:t>死亡者数　</a:t>
            </a:r>
            <a:r>
              <a:rPr lang="en-US" altLang="ja-JP" sz="2400" b="1">
                <a:solidFill>
                  <a:srgbClr val="FF0000"/>
                </a:solidFill>
                <a:latin typeface="+mn-ea"/>
                <a:ea typeface="+mn-ea"/>
              </a:rPr>
              <a:t>6000</a:t>
            </a:r>
            <a:r>
              <a:rPr lang="ja-JP" altLang="en-US" sz="2400" b="1">
                <a:solidFill>
                  <a:srgbClr val="FF0000"/>
                </a:solidFill>
                <a:latin typeface="+mn-ea"/>
                <a:ea typeface="+mn-ea"/>
              </a:rPr>
              <a:t>人</a:t>
            </a:r>
          </a:p>
        </p:txBody>
      </p:sp>
      <p:sp>
        <p:nvSpPr>
          <p:cNvPr id="14" name="Text Box 13"/>
          <p:cNvSpPr txBox="1">
            <a:spLocks noChangeArrowheads="1"/>
          </p:cNvSpPr>
          <p:nvPr/>
        </p:nvSpPr>
        <p:spPr bwMode="auto">
          <a:xfrm>
            <a:off x="1692273" y="2306439"/>
            <a:ext cx="266370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b="1" dirty="0" smtClean="0">
                <a:solidFill>
                  <a:srgbClr val="CC3300"/>
                </a:solidFill>
                <a:latin typeface="+mn-ea"/>
                <a:ea typeface="+mn-ea"/>
              </a:rPr>
              <a:t>感染者（発症者）数</a:t>
            </a:r>
            <a:r>
              <a:rPr lang="ja-JP" altLang="en-US" sz="2400" b="1" dirty="0">
                <a:solidFill>
                  <a:srgbClr val="CC3300"/>
                </a:solidFill>
                <a:latin typeface="+mn-ea"/>
                <a:ea typeface="+mn-ea"/>
              </a:rPr>
              <a:t>　</a:t>
            </a:r>
            <a:r>
              <a:rPr lang="en-US" altLang="ja-JP" sz="2400" b="1" dirty="0">
                <a:solidFill>
                  <a:srgbClr val="CC3300"/>
                </a:solidFill>
                <a:latin typeface="+mn-ea"/>
                <a:ea typeface="+mn-ea"/>
              </a:rPr>
              <a:t>3000</a:t>
            </a:r>
            <a:r>
              <a:rPr lang="ja-JP" altLang="en-US" sz="2400" b="1" dirty="0">
                <a:solidFill>
                  <a:srgbClr val="CC3300"/>
                </a:solidFill>
                <a:latin typeface="+mn-ea"/>
                <a:ea typeface="+mn-ea"/>
              </a:rPr>
              <a:t>万人</a:t>
            </a:r>
          </a:p>
        </p:txBody>
      </p:sp>
      <p:sp>
        <p:nvSpPr>
          <p:cNvPr id="2" name="テキスト ボックス 1"/>
          <p:cNvSpPr txBox="1"/>
          <p:nvPr/>
        </p:nvSpPr>
        <p:spPr>
          <a:xfrm>
            <a:off x="6237545" y="5646131"/>
            <a:ext cx="2880320" cy="1200329"/>
          </a:xfrm>
          <a:prstGeom prst="rect">
            <a:avLst/>
          </a:prstGeom>
          <a:noFill/>
        </p:spPr>
        <p:txBody>
          <a:bodyPr wrap="square" rtlCol="0">
            <a:spAutoFit/>
          </a:bodyPr>
          <a:lstStyle/>
          <a:p>
            <a:r>
              <a:rPr kumimoji="1" lang="ja-JP" altLang="en-US" sz="2400" b="1" dirty="0" smtClean="0"/>
              <a:t>致死率（致命割合）：　　感染者のなかで死亡する人の割合</a:t>
            </a:r>
            <a:endParaRPr kumimoji="1" lang="ja-JP" altLang="en-US" sz="2400" b="1" dirty="0"/>
          </a:p>
        </p:txBody>
      </p:sp>
      <p:sp>
        <p:nvSpPr>
          <p:cNvPr id="4" name="テキスト ボックス 3"/>
          <p:cNvSpPr txBox="1"/>
          <p:nvPr/>
        </p:nvSpPr>
        <p:spPr>
          <a:xfrm>
            <a:off x="6679506" y="2132856"/>
            <a:ext cx="2501006" cy="1569660"/>
          </a:xfrm>
          <a:prstGeom prst="rect">
            <a:avLst/>
          </a:prstGeom>
          <a:noFill/>
        </p:spPr>
        <p:txBody>
          <a:bodyPr wrap="none" rtlCol="0">
            <a:spAutoFit/>
          </a:bodyPr>
          <a:lstStyle/>
          <a:p>
            <a:r>
              <a:rPr kumimoji="1" lang="ja-JP" altLang="en-US" sz="2400" dirty="0" smtClean="0"/>
              <a:t>致死率</a:t>
            </a:r>
            <a:r>
              <a:rPr kumimoji="1" lang="en-US" altLang="ja-JP" sz="2400" dirty="0" smtClean="0"/>
              <a:t>0.02%</a:t>
            </a:r>
            <a:r>
              <a:rPr kumimoji="1" lang="ja-JP" altLang="en-US" sz="2400" dirty="0" smtClean="0"/>
              <a:t>は</a:t>
            </a:r>
            <a:endParaRPr kumimoji="1" lang="en-US" altLang="ja-JP" sz="2400" dirty="0" smtClean="0"/>
          </a:p>
          <a:p>
            <a:r>
              <a:rPr kumimoji="1" lang="ja-JP" altLang="en-US" sz="2400" dirty="0" smtClean="0"/>
              <a:t>季節性</a:t>
            </a:r>
            <a:r>
              <a:rPr lang="ja-JP" altLang="en-US" sz="2400" dirty="0" smtClean="0"/>
              <a:t>インフル</a:t>
            </a:r>
            <a:endParaRPr lang="en-US" altLang="ja-JP" sz="2400" dirty="0" smtClean="0"/>
          </a:p>
          <a:p>
            <a:r>
              <a:rPr lang="ja-JP" altLang="en-US" sz="2400" dirty="0" smtClean="0"/>
              <a:t>エンザとほぼ同様</a:t>
            </a:r>
            <a:endParaRPr lang="en-US" altLang="ja-JP" sz="2400" dirty="0" smtClean="0"/>
          </a:p>
          <a:p>
            <a:r>
              <a:rPr kumimoji="1" lang="ja-JP" altLang="en-US" sz="2400" dirty="0" smtClean="0"/>
              <a:t>のレベル</a:t>
            </a:r>
            <a:endParaRPr kumimoji="1" lang="ja-JP" altLang="en-US" sz="2400" dirty="0"/>
          </a:p>
        </p:txBody>
      </p:sp>
      <p:sp>
        <p:nvSpPr>
          <p:cNvPr id="12" name="テキスト ボックス 11"/>
          <p:cNvSpPr txBox="1"/>
          <p:nvPr/>
        </p:nvSpPr>
        <p:spPr>
          <a:xfrm>
            <a:off x="0" y="6237312"/>
            <a:ext cx="3504486" cy="646331"/>
          </a:xfrm>
          <a:prstGeom prst="rect">
            <a:avLst/>
          </a:prstGeom>
          <a:noFill/>
        </p:spPr>
        <p:txBody>
          <a:bodyPr wrap="none" rtlCol="0">
            <a:spAutoFit/>
          </a:bodyPr>
          <a:lstStyle/>
          <a:p>
            <a:r>
              <a:rPr kumimoji="1" lang="ja-JP" altLang="en-US" dirty="0" smtClean="0"/>
              <a:t>参考値：平成</a:t>
            </a:r>
            <a:r>
              <a:rPr kumimoji="1" lang="en-US" altLang="ja-JP" dirty="0" smtClean="0"/>
              <a:t>21</a:t>
            </a:r>
            <a:r>
              <a:rPr kumimoji="1" lang="ja-JP" altLang="en-US" dirty="0" smtClean="0"/>
              <a:t>年の日本における</a:t>
            </a:r>
            <a:endParaRPr kumimoji="1" lang="en-US" altLang="ja-JP" dirty="0" smtClean="0"/>
          </a:p>
          <a:p>
            <a:r>
              <a:rPr kumimoji="1" lang="ja-JP" altLang="en-US" dirty="0" smtClean="0"/>
              <a:t>死亡者は</a:t>
            </a:r>
            <a:r>
              <a:rPr lang="en-US" altLang="ja-JP" dirty="0" smtClean="0"/>
              <a:t>114</a:t>
            </a:r>
            <a:r>
              <a:rPr lang="ja-JP" altLang="en-US" dirty="0" smtClean="0"/>
              <a:t>万人（すべての原因）</a:t>
            </a:r>
            <a:endParaRPr kumimoji="1" lang="ja-JP" altLang="en-US" dirty="0"/>
          </a:p>
        </p:txBody>
      </p:sp>
    </p:spTree>
    <p:extLst>
      <p:ext uri="{BB962C8B-B14F-4D97-AF65-F5344CB8AC3E}">
        <p14:creationId xmlns:p14="http://schemas.microsoft.com/office/powerpoint/2010/main" val="80698992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0" y="1341586"/>
            <a:ext cx="9144000" cy="503238"/>
          </a:xfrm>
        </p:spPr>
        <p:txBody>
          <a:bodyPr>
            <a:noAutofit/>
          </a:bodyPr>
          <a:lstStyle/>
          <a:p>
            <a:r>
              <a:rPr lang="ja-JP" altLang="en-US" sz="4000" b="1" dirty="0" smtClean="0">
                <a:latin typeface="+mn-ea"/>
                <a:ea typeface="+mn-ea"/>
              </a:rPr>
              <a:t>新型インフルエンザで</a:t>
            </a:r>
            <a:r>
              <a:rPr lang="en-US" altLang="ja-JP" sz="4000" b="1" dirty="0" smtClean="0">
                <a:latin typeface="+mn-ea"/>
                <a:ea typeface="+mn-ea"/>
              </a:rPr>
              <a:t/>
            </a:r>
            <a:br>
              <a:rPr lang="en-US" altLang="ja-JP" sz="4000" b="1" dirty="0" smtClean="0">
                <a:latin typeface="+mn-ea"/>
                <a:ea typeface="+mn-ea"/>
              </a:rPr>
            </a:br>
            <a:r>
              <a:rPr lang="ja-JP" altLang="en-US" sz="4000" b="1" dirty="0" smtClean="0">
                <a:latin typeface="+mn-ea"/>
                <a:ea typeface="+mn-ea"/>
              </a:rPr>
              <a:t>想定される致死率</a:t>
            </a:r>
            <a:r>
              <a:rPr lang="ja-JP" altLang="en-US" sz="4000" b="1" dirty="0" smtClean="0">
                <a:latin typeface="+mn-ea"/>
              </a:rPr>
              <a:t>（</a:t>
            </a:r>
            <a:r>
              <a:rPr lang="en-US" altLang="ja-JP" sz="4000" b="1" dirty="0" smtClean="0">
                <a:latin typeface="+mn-ea"/>
              </a:rPr>
              <a:t>0.5</a:t>
            </a:r>
            <a:r>
              <a:rPr lang="ja-JP" altLang="en-US" sz="4000" b="1" dirty="0" smtClean="0">
                <a:latin typeface="+mn-ea"/>
              </a:rPr>
              <a:t>％</a:t>
            </a:r>
            <a:r>
              <a:rPr lang="ja-JP" altLang="en-US" sz="4000" b="1" dirty="0">
                <a:latin typeface="+mn-ea"/>
              </a:rPr>
              <a:t>と仮定） </a:t>
            </a:r>
            <a:r>
              <a:rPr lang="en-US" altLang="ja-JP" sz="4000" b="1" dirty="0" smtClean="0">
                <a:latin typeface="+mn-ea"/>
              </a:rPr>
              <a:t/>
            </a:r>
            <a:br>
              <a:rPr lang="en-US" altLang="ja-JP" sz="4000" b="1" dirty="0" smtClean="0">
                <a:latin typeface="+mn-ea"/>
              </a:rPr>
            </a:br>
            <a:r>
              <a:rPr lang="ja-JP" altLang="en-US" sz="4000" b="1" dirty="0" smtClean="0">
                <a:latin typeface="+mn-ea"/>
                <a:ea typeface="+mn-ea"/>
              </a:rPr>
              <a:t>・死亡者数</a:t>
            </a:r>
            <a:r>
              <a:rPr lang="en-US" altLang="ja-JP" sz="4000" b="1" dirty="0" smtClean="0">
                <a:latin typeface="+mn-ea"/>
                <a:ea typeface="+mn-ea"/>
              </a:rPr>
              <a:t/>
            </a:r>
            <a:br>
              <a:rPr lang="en-US" altLang="ja-JP" sz="4000" b="1" dirty="0" smtClean="0">
                <a:latin typeface="+mn-ea"/>
                <a:ea typeface="+mn-ea"/>
              </a:rPr>
            </a:br>
            <a:r>
              <a:rPr lang="ja-JP" altLang="en-US" sz="4000" b="1" dirty="0">
                <a:latin typeface="+mn-ea"/>
              </a:rPr>
              <a:t/>
            </a:r>
            <a:br>
              <a:rPr lang="ja-JP" altLang="en-US" sz="4000" b="1" dirty="0">
                <a:latin typeface="+mn-ea"/>
              </a:rPr>
            </a:br>
            <a:endParaRPr lang="ja-JP" altLang="en-US" sz="4000" b="1" dirty="0" smtClean="0">
              <a:latin typeface="+mn-ea"/>
              <a:ea typeface="+mn-ea"/>
            </a:endParaRPr>
          </a:p>
        </p:txBody>
      </p:sp>
      <p:sp>
        <p:nvSpPr>
          <p:cNvPr id="11" name="Oval 10"/>
          <p:cNvSpPr>
            <a:spLocks noChangeArrowheads="1"/>
          </p:cNvSpPr>
          <p:nvPr/>
        </p:nvSpPr>
        <p:spPr bwMode="auto">
          <a:xfrm>
            <a:off x="2606675" y="2168797"/>
            <a:ext cx="4114800" cy="3857625"/>
          </a:xfrm>
          <a:prstGeom prst="ellipse">
            <a:avLst/>
          </a:prstGeom>
          <a:solidFill>
            <a:srgbClr val="FFFF99">
              <a:alpha val="70195"/>
            </a:srgbClr>
          </a:solidFill>
          <a:ln w="9525">
            <a:solidFill>
              <a:srgbClr val="FFCC00"/>
            </a:solidFill>
            <a:round/>
            <a:headEnd/>
            <a:tailEnd/>
          </a:ln>
        </p:spPr>
        <p:txBody>
          <a:bodyPr wrap="none" anchor="ctr"/>
          <a:lstStyle/>
          <a:p>
            <a:endParaRPr lang="ja-JP" altLang="en-US">
              <a:latin typeface="+mn-ea"/>
            </a:endParaRPr>
          </a:p>
        </p:txBody>
      </p:sp>
      <p:sp>
        <p:nvSpPr>
          <p:cNvPr id="12" name="Oval 11"/>
          <p:cNvSpPr>
            <a:spLocks noChangeArrowheads="1"/>
          </p:cNvSpPr>
          <p:nvPr/>
        </p:nvSpPr>
        <p:spPr bwMode="auto">
          <a:xfrm>
            <a:off x="4465638" y="5707335"/>
            <a:ext cx="319087" cy="319087"/>
          </a:xfrm>
          <a:prstGeom prst="ellipse">
            <a:avLst/>
          </a:prstGeom>
          <a:gradFill rotWithShape="1">
            <a:gsLst>
              <a:gs pos="0">
                <a:srgbClr val="760000"/>
              </a:gs>
              <a:gs pos="100000">
                <a:srgbClr val="FF0000">
                  <a:alpha val="7000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latin typeface="+mn-ea"/>
            </a:endParaRPr>
          </a:p>
        </p:txBody>
      </p:sp>
      <p:sp>
        <p:nvSpPr>
          <p:cNvPr id="15" name="Text Box 14"/>
          <p:cNvSpPr txBox="1">
            <a:spLocks noChangeArrowheads="1"/>
          </p:cNvSpPr>
          <p:nvPr/>
        </p:nvSpPr>
        <p:spPr bwMode="auto">
          <a:xfrm>
            <a:off x="3946525" y="4815868"/>
            <a:ext cx="1676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b="1" dirty="0">
                <a:solidFill>
                  <a:srgbClr val="FF0000"/>
                </a:solidFill>
                <a:latin typeface="+mn-ea"/>
                <a:ea typeface="+mn-ea"/>
              </a:rPr>
              <a:t>死亡者数　</a:t>
            </a:r>
            <a:r>
              <a:rPr lang="en-US" altLang="ja-JP" sz="2400" b="1" dirty="0" smtClean="0">
                <a:solidFill>
                  <a:srgbClr val="FF0000"/>
                </a:solidFill>
                <a:latin typeface="+mn-ea"/>
                <a:ea typeface="+mn-ea"/>
              </a:rPr>
              <a:t>15</a:t>
            </a:r>
            <a:r>
              <a:rPr lang="ja-JP" altLang="en-US" sz="2400" b="1" dirty="0" smtClean="0">
                <a:solidFill>
                  <a:srgbClr val="FF0000"/>
                </a:solidFill>
                <a:latin typeface="+mn-ea"/>
                <a:ea typeface="+mn-ea"/>
              </a:rPr>
              <a:t>万人</a:t>
            </a:r>
            <a:endParaRPr lang="ja-JP" altLang="en-US" sz="2400" b="1" dirty="0">
              <a:solidFill>
                <a:srgbClr val="FF0000"/>
              </a:solidFill>
              <a:latin typeface="+mn-ea"/>
              <a:ea typeface="+mn-ea"/>
            </a:endParaRPr>
          </a:p>
        </p:txBody>
      </p:sp>
      <p:cxnSp>
        <p:nvCxnSpPr>
          <p:cNvPr id="16" name="直線コネクタ 15"/>
          <p:cNvCxnSpPr/>
          <p:nvPr/>
        </p:nvCxnSpPr>
        <p:spPr>
          <a:xfrm>
            <a:off x="1082911" y="1963921"/>
            <a:ext cx="716149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237545" y="5646131"/>
            <a:ext cx="2880320" cy="1200329"/>
          </a:xfrm>
          <a:prstGeom prst="rect">
            <a:avLst/>
          </a:prstGeom>
          <a:noFill/>
        </p:spPr>
        <p:txBody>
          <a:bodyPr wrap="square" rtlCol="0">
            <a:spAutoFit/>
          </a:bodyPr>
          <a:lstStyle/>
          <a:p>
            <a:r>
              <a:rPr kumimoji="1" lang="ja-JP" altLang="en-US" sz="2400" b="1" dirty="0" smtClean="0"/>
              <a:t>致死率（致命割合）：　　感染者のなかで死亡する人の割合</a:t>
            </a:r>
            <a:endParaRPr kumimoji="1" lang="ja-JP" altLang="en-US" sz="2400" b="1" dirty="0"/>
          </a:p>
        </p:txBody>
      </p:sp>
      <p:sp>
        <p:nvSpPr>
          <p:cNvPr id="17" name="テキスト ボックス 16"/>
          <p:cNvSpPr txBox="1"/>
          <p:nvPr/>
        </p:nvSpPr>
        <p:spPr>
          <a:xfrm>
            <a:off x="6679506" y="2132856"/>
            <a:ext cx="2501006" cy="1569660"/>
          </a:xfrm>
          <a:prstGeom prst="rect">
            <a:avLst/>
          </a:prstGeom>
          <a:noFill/>
        </p:spPr>
        <p:txBody>
          <a:bodyPr wrap="none" rtlCol="0">
            <a:spAutoFit/>
          </a:bodyPr>
          <a:lstStyle/>
          <a:p>
            <a:r>
              <a:rPr kumimoji="1" lang="ja-JP" altLang="en-US" sz="2400" dirty="0" smtClean="0"/>
              <a:t>致死率</a:t>
            </a:r>
            <a:r>
              <a:rPr kumimoji="1" lang="en-US" altLang="ja-JP" sz="2400" dirty="0" smtClean="0"/>
              <a:t>0.5%</a:t>
            </a:r>
            <a:r>
              <a:rPr kumimoji="1" lang="ja-JP" altLang="en-US" sz="2400" dirty="0" smtClean="0"/>
              <a:t>は</a:t>
            </a:r>
            <a:endParaRPr kumimoji="1" lang="en-US" altLang="ja-JP" sz="2400" dirty="0" smtClean="0"/>
          </a:p>
          <a:p>
            <a:r>
              <a:rPr kumimoji="1" lang="ja-JP" altLang="en-US" sz="2400" dirty="0" smtClean="0"/>
              <a:t>アジア</a:t>
            </a:r>
            <a:r>
              <a:rPr lang="ja-JP" altLang="en-US" sz="2400" dirty="0" smtClean="0"/>
              <a:t>インフル</a:t>
            </a:r>
            <a:endParaRPr lang="en-US" altLang="ja-JP" sz="2400" dirty="0" smtClean="0"/>
          </a:p>
          <a:p>
            <a:r>
              <a:rPr lang="ja-JP" altLang="en-US" sz="2400" dirty="0" smtClean="0"/>
              <a:t>エンザとほぼ同様</a:t>
            </a:r>
            <a:endParaRPr lang="en-US" altLang="ja-JP" sz="2400" dirty="0" smtClean="0"/>
          </a:p>
          <a:p>
            <a:r>
              <a:rPr kumimoji="1" lang="ja-JP" altLang="en-US" sz="2400" dirty="0" smtClean="0"/>
              <a:t>のレベル</a:t>
            </a:r>
            <a:endParaRPr kumimoji="1" lang="ja-JP" altLang="en-US" sz="2400" dirty="0"/>
          </a:p>
        </p:txBody>
      </p:sp>
      <p:sp>
        <p:nvSpPr>
          <p:cNvPr id="13" name="テキスト ボックス 12"/>
          <p:cNvSpPr txBox="1"/>
          <p:nvPr/>
        </p:nvSpPr>
        <p:spPr>
          <a:xfrm>
            <a:off x="-59968" y="6251516"/>
            <a:ext cx="3504486" cy="646331"/>
          </a:xfrm>
          <a:prstGeom prst="rect">
            <a:avLst/>
          </a:prstGeom>
          <a:noFill/>
        </p:spPr>
        <p:txBody>
          <a:bodyPr wrap="none" rtlCol="0">
            <a:spAutoFit/>
          </a:bodyPr>
          <a:lstStyle/>
          <a:p>
            <a:r>
              <a:rPr kumimoji="1" lang="ja-JP" altLang="en-US" dirty="0" smtClean="0"/>
              <a:t>参考値：平成</a:t>
            </a:r>
            <a:r>
              <a:rPr kumimoji="1" lang="en-US" altLang="ja-JP" dirty="0" smtClean="0"/>
              <a:t>21</a:t>
            </a:r>
            <a:r>
              <a:rPr kumimoji="1" lang="ja-JP" altLang="en-US" dirty="0" smtClean="0"/>
              <a:t>年の日本における</a:t>
            </a:r>
            <a:endParaRPr kumimoji="1" lang="en-US" altLang="ja-JP" dirty="0" smtClean="0"/>
          </a:p>
          <a:p>
            <a:r>
              <a:rPr kumimoji="1" lang="ja-JP" altLang="en-US" dirty="0" smtClean="0"/>
              <a:t>死亡者は</a:t>
            </a:r>
            <a:r>
              <a:rPr lang="en-US" altLang="ja-JP" dirty="0" smtClean="0"/>
              <a:t>114</a:t>
            </a:r>
            <a:r>
              <a:rPr lang="ja-JP" altLang="en-US" dirty="0" smtClean="0"/>
              <a:t>万人（すべての原因）</a:t>
            </a:r>
            <a:endParaRPr kumimoji="1" lang="ja-JP" altLang="en-US" dirty="0"/>
          </a:p>
        </p:txBody>
      </p:sp>
      <p:sp>
        <p:nvSpPr>
          <p:cNvPr id="18" name="Text Box 13"/>
          <p:cNvSpPr txBox="1">
            <a:spLocks noChangeArrowheads="1"/>
          </p:cNvSpPr>
          <p:nvPr/>
        </p:nvSpPr>
        <p:spPr bwMode="auto">
          <a:xfrm>
            <a:off x="1692273" y="2306439"/>
            <a:ext cx="266370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b="1" dirty="0" smtClean="0">
                <a:solidFill>
                  <a:srgbClr val="CC3300"/>
                </a:solidFill>
                <a:latin typeface="+mn-ea"/>
                <a:ea typeface="+mn-ea"/>
              </a:rPr>
              <a:t>感染者（発症者）数</a:t>
            </a:r>
            <a:r>
              <a:rPr lang="ja-JP" altLang="en-US" sz="2400" b="1" dirty="0">
                <a:solidFill>
                  <a:srgbClr val="CC3300"/>
                </a:solidFill>
                <a:latin typeface="+mn-ea"/>
                <a:ea typeface="+mn-ea"/>
              </a:rPr>
              <a:t>　</a:t>
            </a:r>
            <a:r>
              <a:rPr lang="en-US" altLang="ja-JP" sz="2400" b="1" dirty="0">
                <a:solidFill>
                  <a:srgbClr val="CC3300"/>
                </a:solidFill>
                <a:latin typeface="+mn-ea"/>
                <a:ea typeface="+mn-ea"/>
              </a:rPr>
              <a:t>3000</a:t>
            </a:r>
            <a:r>
              <a:rPr lang="ja-JP" altLang="en-US" sz="2400" b="1" dirty="0">
                <a:solidFill>
                  <a:srgbClr val="CC3300"/>
                </a:solidFill>
                <a:latin typeface="+mn-ea"/>
                <a:ea typeface="+mn-ea"/>
              </a:rPr>
              <a:t>万人</a:t>
            </a:r>
          </a:p>
        </p:txBody>
      </p:sp>
    </p:spTree>
    <p:extLst>
      <p:ext uri="{BB962C8B-B14F-4D97-AF65-F5344CB8AC3E}">
        <p14:creationId xmlns:p14="http://schemas.microsoft.com/office/powerpoint/2010/main" val="341279005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Grp="1" noChangeArrowheads="1"/>
          </p:cNvSpPr>
          <p:nvPr>
            <p:ph type="title"/>
          </p:nvPr>
        </p:nvSpPr>
        <p:spPr>
          <a:xfrm>
            <a:off x="-180975" y="764704"/>
            <a:ext cx="9144000" cy="503238"/>
          </a:xfrm>
        </p:spPr>
        <p:txBody>
          <a:bodyPr>
            <a:noAutofit/>
          </a:bodyPr>
          <a:lstStyle/>
          <a:p>
            <a:r>
              <a:rPr lang="ja-JP" altLang="en-US" sz="4000" b="1" dirty="0" smtClean="0">
                <a:latin typeface="+mn-ea"/>
                <a:ea typeface="+mn-ea"/>
              </a:rPr>
              <a:t>新型インフルエンザで</a:t>
            </a:r>
            <a:r>
              <a:rPr lang="en-US" altLang="ja-JP" sz="4000" b="1" dirty="0" smtClean="0">
                <a:latin typeface="+mn-ea"/>
                <a:ea typeface="+mn-ea"/>
              </a:rPr>
              <a:t/>
            </a:r>
            <a:br>
              <a:rPr lang="en-US" altLang="ja-JP" sz="4000" b="1" dirty="0" smtClean="0">
                <a:latin typeface="+mn-ea"/>
                <a:ea typeface="+mn-ea"/>
              </a:rPr>
            </a:br>
            <a:r>
              <a:rPr lang="ja-JP" altLang="en-US" sz="4000" b="1" dirty="0" smtClean="0">
                <a:latin typeface="+mn-ea"/>
                <a:ea typeface="+mn-ea"/>
              </a:rPr>
              <a:t>想定される致死率</a:t>
            </a:r>
            <a:r>
              <a:rPr lang="ja-JP" altLang="en-US" sz="4000" b="1" dirty="0" smtClean="0">
                <a:latin typeface="+mn-ea"/>
              </a:rPr>
              <a:t>（</a:t>
            </a:r>
            <a:r>
              <a:rPr lang="en-US" altLang="ja-JP" sz="4000" b="1" dirty="0" smtClean="0">
                <a:latin typeface="+mn-ea"/>
              </a:rPr>
              <a:t>2</a:t>
            </a:r>
            <a:r>
              <a:rPr lang="ja-JP" altLang="en-US" sz="4000" b="1" dirty="0">
                <a:latin typeface="+mn-ea"/>
              </a:rPr>
              <a:t>％と仮定）</a:t>
            </a:r>
            <a:br>
              <a:rPr lang="ja-JP" altLang="en-US" sz="4000" b="1" dirty="0">
                <a:latin typeface="+mn-ea"/>
              </a:rPr>
            </a:br>
            <a:r>
              <a:rPr lang="ja-JP" altLang="en-US" sz="4000" b="1" dirty="0" smtClean="0">
                <a:latin typeface="+mn-ea"/>
                <a:ea typeface="+mn-ea"/>
              </a:rPr>
              <a:t>・死亡者数</a:t>
            </a:r>
          </a:p>
        </p:txBody>
      </p:sp>
      <p:sp>
        <p:nvSpPr>
          <p:cNvPr id="12" name="Oval 10"/>
          <p:cNvSpPr>
            <a:spLocks noChangeArrowheads="1"/>
          </p:cNvSpPr>
          <p:nvPr/>
        </p:nvSpPr>
        <p:spPr bwMode="auto">
          <a:xfrm>
            <a:off x="2606675" y="2168797"/>
            <a:ext cx="4114800" cy="3857625"/>
          </a:xfrm>
          <a:prstGeom prst="ellipse">
            <a:avLst/>
          </a:prstGeom>
          <a:solidFill>
            <a:srgbClr val="FFFF99">
              <a:alpha val="70195"/>
            </a:srgbClr>
          </a:solidFill>
          <a:ln w="9525">
            <a:solidFill>
              <a:srgbClr val="FFCC00"/>
            </a:solidFill>
            <a:round/>
            <a:headEnd/>
            <a:tailEnd/>
          </a:ln>
        </p:spPr>
        <p:txBody>
          <a:bodyPr wrap="none" anchor="ctr"/>
          <a:lstStyle/>
          <a:p>
            <a:endParaRPr lang="ja-JP" altLang="en-US">
              <a:latin typeface="+mn-ea"/>
            </a:endParaRPr>
          </a:p>
        </p:txBody>
      </p:sp>
      <p:sp>
        <p:nvSpPr>
          <p:cNvPr id="13" name="Oval 11"/>
          <p:cNvSpPr>
            <a:spLocks noChangeArrowheads="1"/>
          </p:cNvSpPr>
          <p:nvPr/>
        </p:nvSpPr>
        <p:spPr bwMode="auto">
          <a:xfrm>
            <a:off x="4391025" y="5593084"/>
            <a:ext cx="473075" cy="473075"/>
          </a:xfrm>
          <a:prstGeom prst="ellipse">
            <a:avLst/>
          </a:prstGeom>
          <a:gradFill rotWithShape="1">
            <a:gsLst>
              <a:gs pos="0">
                <a:srgbClr val="760000"/>
              </a:gs>
              <a:gs pos="100000">
                <a:srgbClr val="FF0000">
                  <a:alpha val="7000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latin typeface="+mn-ea"/>
            </a:endParaRPr>
          </a:p>
        </p:txBody>
      </p:sp>
      <p:sp>
        <p:nvSpPr>
          <p:cNvPr id="15" name="Text Box 14"/>
          <p:cNvSpPr txBox="1">
            <a:spLocks noChangeArrowheads="1"/>
          </p:cNvSpPr>
          <p:nvPr/>
        </p:nvSpPr>
        <p:spPr bwMode="auto">
          <a:xfrm>
            <a:off x="3903712" y="4596455"/>
            <a:ext cx="1676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b="1" dirty="0">
                <a:solidFill>
                  <a:srgbClr val="FF0000"/>
                </a:solidFill>
                <a:latin typeface="+mn-ea"/>
                <a:ea typeface="+mn-ea"/>
              </a:rPr>
              <a:t>死亡者数　</a:t>
            </a:r>
            <a:r>
              <a:rPr lang="en-US" altLang="ja-JP" sz="2400" b="1" dirty="0">
                <a:solidFill>
                  <a:srgbClr val="FF0000"/>
                </a:solidFill>
                <a:latin typeface="+mn-ea"/>
                <a:ea typeface="+mn-ea"/>
              </a:rPr>
              <a:t>60</a:t>
            </a:r>
            <a:r>
              <a:rPr lang="ja-JP" altLang="en-US" sz="2400" b="1" dirty="0">
                <a:solidFill>
                  <a:srgbClr val="FF0000"/>
                </a:solidFill>
                <a:latin typeface="+mn-ea"/>
                <a:ea typeface="+mn-ea"/>
              </a:rPr>
              <a:t>万人</a:t>
            </a:r>
          </a:p>
        </p:txBody>
      </p:sp>
      <p:cxnSp>
        <p:nvCxnSpPr>
          <p:cNvPr id="8" name="直線コネクタ 7"/>
          <p:cNvCxnSpPr/>
          <p:nvPr/>
        </p:nvCxnSpPr>
        <p:spPr>
          <a:xfrm>
            <a:off x="1082911" y="1988840"/>
            <a:ext cx="672944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6237545" y="5646131"/>
            <a:ext cx="2880320" cy="1200329"/>
          </a:xfrm>
          <a:prstGeom prst="rect">
            <a:avLst/>
          </a:prstGeom>
          <a:noFill/>
        </p:spPr>
        <p:txBody>
          <a:bodyPr wrap="square" rtlCol="0">
            <a:spAutoFit/>
          </a:bodyPr>
          <a:lstStyle/>
          <a:p>
            <a:r>
              <a:rPr kumimoji="1" lang="ja-JP" altLang="en-US" sz="2400" b="1" dirty="0" smtClean="0"/>
              <a:t>致死率（致命割合）：　　感染者のなかで死亡する人の割合</a:t>
            </a:r>
            <a:endParaRPr kumimoji="1" lang="ja-JP" altLang="en-US" sz="2400" b="1" dirty="0"/>
          </a:p>
        </p:txBody>
      </p:sp>
      <p:sp>
        <p:nvSpPr>
          <p:cNvPr id="11" name="テキスト ボックス 10"/>
          <p:cNvSpPr txBox="1"/>
          <p:nvPr/>
        </p:nvSpPr>
        <p:spPr>
          <a:xfrm>
            <a:off x="6679506" y="2132856"/>
            <a:ext cx="2585964" cy="1569660"/>
          </a:xfrm>
          <a:prstGeom prst="rect">
            <a:avLst/>
          </a:prstGeom>
          <a:noFill/>
        </p:spPr>
        <p:txBody>
          <a:bodyPr wrap="none" rtlCol="0">
            <a:spAutoFit/>
          </a:bodyPr>
          <a:lstStyle/>
          <a:p>
            <a:r>
              <a:rPr kumimoji="1" lang="ja-JP" altLang="en-US" sz="2400" dirty="0" smtClean="0"/>
              <a:t>致死率</a:t>
            </a:r>
            <a:r>
              <a:rPr kumimoji="1" lang="en-US" altLang="ja-JP" sz="2400" dirty="0" smtClean="0"/>
              <a:t>2%</a:t>
            </a:r>
            <a:r>
              <a:rPr kumimoji="1" lang="ja-JP" altLang="en-US" sz="2400" dirty="0" smtClean="0"/>
              <a:t>は</a:t>
            </a:r>
            <a:endParaRPr kumimoji="1" lang="en-US" altLang="ja-JP" sz="2400" dirty="0" smtClean="0"/>
          </a:p>
          <a:p>
            <a:r>
              <a:rPr lang="ja-JP" altLang="en-US" sz="2400" dirty="0"/>
              <a:t>スペイン</a:t>
            </a:r>
            <a:r>
              <a:rPr lang="ja-JP" altLang="en-US" sz="2400" dirty="0" smtClean="0"/>
              <a:t>インフル</a:t>
            </a:r>
            <a:endParaRPr lang="en-US" altLang="ja-JP" sz="2400" dirty="0" smtClean="0"/>
          </a:p>
          <a:p>
            <a:r>
              <a:rPr lang="ja-JP" altLang="en-US" sz="2400" dirty="0" smtClean="0"/>
              <a:t>エンザと</a:t>
            </a:r>
            <a:endParaRPr lang="en-US" altLang="ja-JP" sz="2400" dirty="0" smtClean="0"/>
          </a:p>
          <a:p>
            <a:r>
              <a:rPr lang="ja-JP" altLang="en-US" sz="2400" dirty="0" smtClean="0"/>
              <a:t>ほぼ同様</a:t>
            </a:r>
            <a:r>
              <a:rPr kumimoji="1" lang="ja-JP" altLang="en-US" sz="2400" dirty="0" smtClean="0"/>
              <a:t>のレベル</a:t>
            </a:r>
            <a:endParaRPr kumimoji="1" lang="en-US" altLang="ja-JP" sz="2400" dirty="0" smtClean="0"/>
          </a:p>
        </p:txBody>
      </p:sp>
      <p:sp>
        <p:nvSpPr>
          <p:cNvPr id="14" name="テキスト ボックス 13"/>
          <p:cNvSpPr txBox="1"/>
          <p:nvPr/>
        </p:nvSpPr>
        <p:spPr>
          <a:xfrm>
            <a:off x="-59968" y="6246295"/>
            <a:ext cx="3504486" cy="646331"/>
          </a:xfrm>
          <a:prstGeom prst="rect">
            <a:avLst/>
          </a:prstGeom>
          <a:noFill/>
        </p:spPr>
        <p:txBody>
          <a:bodyPr wrap="none" rtlCol="0">
            <a:spAutoFit/>
          </a:bodyPr>
          <a:lstStyle/>
          <a:p>
            <a:r>
              <a:rPr kumimoji="1" lang="ja-JP" altLang="en-US" dirty="0" smtClean="0"/>
              <a:t>参考値：平成</a:t>
            </a:r>
            <a:r>
              <a:rPr kumimoji="1" lang="en-US" altLang="ja-JP" dirty="0" smtClean="0"/>
              <a:t>21</a:t>
            </a:r>
            <a:r>
              <a:rPr kumimoji="1" lang="ja-JP" altLang="en-US" dirty="0" smtClean="0"/>
              <a:t>年の日本における</a:t>
            </a:r>
            <a:endParaRPr kumimoji="1" lang="en-US" altLang="ja-JP" dirty="0" smtClean="0"/>
          </a:p>
          <a:p>
            <a:r>
              <a:rPr kumimoji="1" lang="ja-JP" altLang="en-US" dirty="0" smtClean="0"/>
              <a:t>死亡者は</a:t>
            </a:r>
            <a:r>
              <a:rPr lang="en-US" altLang="ja-JP" dirty="0" smtClean="0"/>
              <a:t>114</a:t>
            </a:r>
            <a:r>
              <a:rPr lang="ja-JP" altLang="en-US" dirty="0" smtClean="0"/>
              <a:t>万人（すべての原因）</a:t>
            </a:r>
            <a:endParaRPr kumimoji="1" lang="ja-JP" altLang="en-US" dirty="0"/>
          </a:p>
        </p:txBody>
      </p:sp>
      <p:sp>
        <p:nvSpPr>
          <p:cNvPr id="17" name="Text Box 13"/>
          <p:cNvSpPr txBox="1">
            <a:spLocks noChangeArrowheads="1"/>
          </p:cNvSpPr>
          <p:nvPr/>
        </p:nvSpPr>
        <p:spPr bwMode="auto">
          <a:xfrm>
            <a:off x="1692273" y="2306439"/>
            <a:ext cx="266370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b="1" dirty="0" smtClean="0">
                <a:solidFill>
                  <a:srgbClr val="CC3300"/>
                </a:solidFill>
                <a:latin typeface="+mn-ea"/>
                <a:ea typeface="+mn-ea"/>
              </a:rPr>
              <a:t>感染者（発症者）数</a:t>
            </a:r>
            <a:r>
              <a:rPr lang="ja-JP" altLang="en-US" sz="2400" b="1" dirty="0">
                <a:solidFill>
                  <a:srgbClr val="CC3300"/>
                </a:solidFill>
                <a:latin typeface="+mn-ea"/>
                <a:ea typeface="+mn-ea"/>
              </a:rPr>
              <a:t>　</a:t>
            </a:r>
            <a:r>
              <a:rPr lang="en-US" altLang="ja-JP" sz="2400" b="1" dirty="0">
                <a:solidFill>
                  <a:srgbClr val="CC3300"/>
                </a:solidFill>
                <a:latin typeface="+mn-ea"/>
                <a:ea typeface="+mn-ea"/>
              </a:rPr>
              <a:t>3000</a:t>
            </a:r>
            <a:r>
              <a:rPr lang="ja-JP" altLang="en-US" sz="2400" b="1" dirty="0">
                <a:solidFill>
                  <a:srgbClr val="CC3300"/>
                </a:solidFill>
                <a:latin typeface="+mn-ea"/>
                <a:ea typeface="+mn-ea"/>
              </a:rPr>
              <a:t>万人</a:t>
            </a:r>
          </a:p>
        </p:txBody>
      </p:sp>
    </p:spTree>
    <p:extLst>
      <p:ext uri="{BB962C8B-B14F-4D97-AF65-F5344CB8AC3E}">
        <p14:creationId xmlns:p14="http://schemas.microsoft.com/office/powerpoint/2010/main" val="212019694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62" name="Rectangle 2"/>
          <p:cNvSpPr>
            <a:spLocks noGrp="1" noChangeArrowheads="1"/>
          </p:cNvSpPr>
          <p:nvPr>
            <p:ph type="title"/>
          </p:nvPr>
        </p:nvSpPr>
        <p:spPr>
          <a:xfrm>
            <a:off x="0" y="332656"/>
            <a:ext cx="9144000" cy="503238"/>
          </a:xfrm>
        </p:spPr>
        <p:txBody>
          <a:bodyPr>
            <a:noAutofit/>
          </a:bodyPr>
          <a:lstStyle/>
          <a:p>
            <a:pPr eaLnBrk="1" hangingPunct="1">
              <a:defRPr/>
            </a:pPr>
            <a:r>
              <a:rPr lang="ja-JP" altLang="en-US" sz="3600" b="1" dirty="0" smtClean="0">
                <a:latin typeface="+mn-ea"/>
                <a:ea typeface="+mn-ea"/>
              </a:rPr>
              <a:t>日本で新型</a:t>
            </a:r>
            <a:r>
              <a:rPr lang="ja-JP" altLang="en-US" sz="3600" b="1" dirty="0">
                <a:latin typeface="+mn-ea"/>
                <a:ea typeface="+mn-ea"/>
              </a:rPr>
              <a:t>インフルエンザ</a:t>
            </a:r>
            <a:r>
              <a:rPr lang="ja-JP" altLang="en-US" sz="3600" b="1" dirty="0" smtClean="0">
                <a:latin typeface="+mn-ea"/>
                <a:ea typeface="+mn-ea"/>
              </a:rPr>
              <a:t>の流行で　　　　　　想定される最大の被害の例（致死率</a:t>
            </a:r>
            <a:r>
              <a:rPr lang="en-US" altLang="ja-JP" sz="3600" b="1" dirty="0" smtClean="0">
                <a:latin typeface="+mn-ea"/>
                <a:ea typeface="+mn-ea"/>
              </a:rPr>
              <a:t>2%</a:t>
            </a:r>
            <a:r>
              <a:rPr lang="ja-JP" altLang="en-US" sz="3600" b="1" dirty="0" smtClean="0">
                <a:latin typeface="+mn-ea"/>
                <a:ea typeface="+mn-ea"/>
              </a:rPr>
              <a:t>を想定）</a:t>
            </a:r>
            <a:endParaRPr lang="ja-JP" altLang="en-US" sz="3600" b="1" dirty="0">
              <a:latin typeface="+mn-ea"/>
              <a:ea typeface="+mn-ea"/>
            </a:endParaRPr>
          </a:p>
        </p:txBody>
      </p:sp>
      <p:sp>
        <p:nvSpPr>
          <p:cNvPr id="8195" name="Rectangle 3"/>
          <p:cNvSpPr>
            <a:spLocks noChangeArrowheads="1"/>
          </p:cNvSpPr>
          <p:nvPr/>
        </p:nvSpPr>
        <p:spPr bwMode="auto">
          <a:xfrm>
            <a:off x="1295400" y="1679919"/>
            <a:ext cx="1219200" cy="4267200"/>
          </a:xfrm>
          <a:prstGeom prst="rect">
            <a:avLst/>
          </a:prstGeom>
          <a:solidFill>
            <a:srgbClr val="FF9900">
              <a:alpha val="50195"/>
            </a:srgbClr>
          </a:solidFill>
          <a:ln w="9525">
            <a:solidFill>
              <a:srgbClr val="FF9900"/>
            </a:solidFill>
            <a:miter lim="800000"/>
            <a:headEnd/>
            <a:tailEnd/>
          </a:ln>
        </p:spPr>
        <p:txBody>
          <a:bodyPr wrap="none" anchor="ctr"/>
          <a:lstStyle/>
          <a:p>
            <a:endParaRPr lang="ja-JP" altLang="en-US">
              <a:latin typeface="+mn-ea"/>
            </a:endParaRPr>
          </a:p>
        </p:txBody>
      </p:sp>
      <p:sp>
        <p:nvSpPr>
          <p:cNvPr id="8196" name="Text Box 4"/>
          <p:cNvSpPr txBox="1">
            <a:spLocks noChangeArrowheads="1"/>
          </p:cNvSpPr>
          <p:nvPr/>
        </p:nvSpPr>
        <p:spPr bwMode="auto">
          <a:xfrm>
            <a:off x="1303040" y="5947119"/>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b="1" dirty="0" smtClean="0">
                <a:latin typeface="+mn-ea"/>
                <a:ea typeface="+mn-ea"/>
              </a:rPr>
              <a:t>感染者数</a:t>
            </a:r>
            <a:endParaRPr lang="ja-JP" altLang="en-US" sz="2400" b="1" dirty="0">
              <a:latin typeface="+mn-ea"/>
              <a:ea typeface="+mn-ea"/>
            </a:endParaRPr>
          </a:p>
        </p:txBody>
      </p:sp>
      <p:sp>
        <p:nvSpPr>
          <p:cNvPr id="8197" name="Text Box 5"/>
          <p:cNvSpPr txBox="1">
            <a:spLocks noChangeArrowheads="1"/>
          </p:cNvSpPr>
          <p:nvPr/>
        </p:nvSpPr>
        <p:spPr bwMode="auto">
          <a:xfrm>
            <a:off x="1403648" y="1293239"/>
            <a:ext cx="1981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dirty="0">
                <a:solidFill>
                  <a:srgbClr val="000099"/>
                </a:solidFill>
                <a:latin typeface="+mn-ea"/>
                <a:ea typeface="+mn-ea"/>
              </a:rPr>
              <a:t>5000</a:t>
            </a:r>
            <a:r>
              <a:rPr lang="ja-JP" altLang="en-US" dirty="0">
                <a:solidFill>
                  <a:srgbClr val="000099"/>
                </a:solidFill>
                <a:latin typeface="+mn-ea"/>
                <a:ea typeface="+mn-ea"/>
              </a:rPr>
              <a:t>万人</a:t>
            </a:r>
          </a:p>
        </p:txBody>
      </p:sp>
      <p:grpSp>
        <p:nvGrpSpPr>
          <p:cNvPr id="2" name="Group 6"/>
          <p:cNvGrpSpPr>
            <a:grpSpLocks/>
          </p:cNvGrpSpPr>
          <p:nvPr/>
        </p:nvGrpSpPr>
        <p:grpSpPr bwMode="auto">
          <a:xfrm>
            <a:off x="3048002" y="3011832"/>
            <a:ext cx="2100263" cy="3392488"/>
            <a:chOff x="1920" y="1655"/>
            <a:chExt cx="1323" cy="2137"/>
          </a:xfrm>
        </p:grpSpPr>
        <p:sp>
          <p:nvSpPr>
            <p:cNvPr id="8207" name="Rectangle 7"/>
            <p:cNvSpPr>
              <a:spLocks noChangeArrowheads="1"/>
            </p:cNvSpPr>
            <p:nvPr/>
          </p:nvSpPr>
          <p:spPr bwMode="auto">
            <a:xfrm>
              <a:off x="1920" y="1872"/>
              <a:ext cx="768" cy="1632"/>
            </a:xfrm>
            <a:prstGeom prst="rect">
              <a:avLst/>
            </a:prstGeom>
            <a:solidFill>
              <a:srgbClr val="CCFFCC">
                <a:alpha val="50195"/>
              </a:srgbClr>
            </a:solidFill>
            <a:ln w="9525">
              <a:solidFill>
                <a:srgbClr val="339966"/>
              </a:solidFill>
              <a:miter lim="800000"/>
              <a:headEnd/>
              <a:tailEnd/>
            </a:ln>
          </p:spPr>
          <p:txBody>
            <a:bodyPr wrap="none" anchor="ctr"/>
            <a:lstStyle/>
            <a:p>
              <a:endParaRPr lang="ja-JP" altLang="en-US">
                <a:latin typeface="+mn-ea"/>
              </a:endParaRPr>
            </a:p>
          </p:txBody>
        </p:sp>
        <p:sp>
          <p:nvSpPr>
            <p:cNvPr id="8208" name="Text Box 8"/>
            <p:cNvSpPr txBox="1">
              <a:spLocks noChangeArrowheads="1"/>
            </p:cNvSpPr>
            <p:nvPr/>
          </p:nvSpPr>
          <p:spPr bwMode="auto">
            <a:xfrm>
              <a:off x="1927" y="3504"/>
              <a:ext cx="115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b="1" dirty="0" smtClean="0">
                  <a:latin typeface="+mn-ea"/>
                  <a:ea typeface="+mn-ea"/>
                </a:rPr>
                <a:t>発症者数</a:t>
              </a:r>
              <a:endParaRPr lang="ja-JP" altLang="en-US" sz="2400" b="1" dirty="0">
                <a:latin typeface="+mn-ea"/>
                <a:ea typeface="+mn-ea"/>
              </a:endParaRPr>
            </a:p>
          </p:txBody>
        </p:sp>
        <p:sp>
          <p:nvSpPr>
            <p:cNvPr id="8209" name="Text Box 9"/>
            <p:cNvSpPr txBox="1">
              <a:spLocks noChangeArrowheads="1"/>
            </p:cNvSpPr>
            <p:nvPr/>
          </p:nvSpPr>
          <p:spPr bwMode="auto">
            <a:xfrm>
              <a:off x="1995" y="1655"/>
              <a:ext cx="124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dirty="0">
                  <a:solidFill>
                    <a:srgbClr val="000099"/>
                  </a:solidFill>
                  <a:latin typeface="+mn-ea"/>
                  <a:ea typeface="+mn-ea"/>
                </a:rPr>
                <a:t>3000</a:t>
              </a:r>
              <a:r>
                <a:rPr lang="ja-JP" altLang="en-US" dirty="0">
                  <a:solidFill>
                    <a:srgbClr val="000099"/>
                  </a:solidFill>
                  <a:latin typeface="+mn-ea"/>
                  <a:ea typeface="+mn-ea"/>
                </a:rPr>
                <a:t>万人</a:t>
              </a:r>
            </a:p>
          </p:txBody>
        </p:sp>
      </p:grpSp>
      <p:grpSp>
        <p:nvGrpSpPr>
          <p:cNvPr id="3" name="Group 10"/>
          <p:cNvGrpSpPr>
            <a:grpSpLocks/>
          </p:cNvGrpSpPr>
          <p:nvPr/>
        </p:nvGrpSpPr>
        <p:grpSpPr bwMode="auto">
          <a:xfrm>
            <a:off x="4800602" y="5172419"/>
            <a:ext cx="2074863" cy="1231900"/>
            <a:chOff x="3024" y="3016"/>
            <a:chExt cx="1307" cy="776"/>
          </a:xfrm>
        </p:grpSpPr>
        <p:sp>
          <p:nvSpPr>
            <p:cNvPr id="8204" name="Text Box 11"/>
            <p:cNvSpPr txBox="1">
              <a:spLocks noChangeArrowheads="1"/>
            </p:cNvSpPr>
            <p:nvPr/>
          </p:nvSpPr>
          <p:spPr bwMode="auto">
            <a:xfrm>
              <a:off x="3043" y="3504"/>
              <a:ext cx="115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b="1" dirty="0" smtClean="0">
                  <a:latin typeface="+mn-ea"/>
                  <a:ea typeface="+mn-ea"/>
                </a:rPr>
                <a:t>重症者数</a:t>
              </a:r>
              <a:endParaRPr lang="ja-JP" altLang="en-US" sz="2400" b="1" dirty="0">
                <a:latin typeface="+mn-ea"/>
                <a:ea typeface="+mn-ea"/>
              </a:endParaRPr>
            </a:p>
          </p:txBody>
        </p:sp>
        <p:sp>
          <p:nvSpPr>
            <p:cNvPr id="8205" name="Rectangle 12"/>
            <p:cNvSpPr>
              <a:spLocks noChangeArrowheads="1"/>
            </p:cNvSpPr>
            <p:nvPr/>
          </p:nvSpPr>
          <p:spPr bwMode="auto">
            <a:xfrm>
              <a:off x="3024" y="3264"/>
              <a:ext cx="768" cy="240"/>
            </a:xfrm>
            <a:prstGeom prst="rect">
              <a:avLst/>
            </a:prstGeom>
            <a:solidFill>
              <a:srgbClr val="CCFFFF">
                <a:alpha val="50195"/>
              </a:srgbClr>
            </a:solidFill>
            <a:ln w="9525">
              <a:solidFill>
                <a:srgbClr val="3366FF"/>
              </a:solidFill>
              <a:miter lim="800000"/>
              <a:headEnd/>
              <a:tailEnd/>
            </a:ln>
          </p:spPr>
          <p:txBody>
            <a:bodyPr wrap="none" anchor="ctr"/>
            <a:lstStyle/>
            <a:p>
              <a:endParaRPr lang="ja-JP" altLang="en-US">
                <a:latin typeface="+mn-ea"/>
              </a:endParaRPr>
            </a:p>
          </p:txBody>
        </p:sp>
        <p:sp>
          <p:nvSpPr>
            <p:cNvPr id="8206" name="Text Box 13"/>
            <p:cNvSpPr txBox="1">
              <a:spLocks noChangeArrowheads="1"/>
            </p:cNvSpPr>
            <p:nvPr/>
          </p:nvSpPr>
          <p:spPr bwMode="auto">
            <a:xfrm>
              <a:off x="3083" y="3016"/>
              <a:ext cx="124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dirty="0">
                  <a:solidFill>
                    <a:srgbClr val="000099"/>
                  </a:solidFill>
                  <a:latin typeface="+mn-ea"/>
                  <a:ea typeface="+mn-ea"/>
                </a:rPr>
                <a:t>300</a:t>
              </a:r>
              <a:r>
                <a:rPr lang="ja-JP" altLang="en-US" dirty="0">
                  <a:solidFill>
                    <a:srgbClr val="000099"/>
                  </a:solidFill>
                  <a:latin typeface="+mn-ea"/>
                  <a:ea typeface="+mn-ea"/>
                </a:rPr>
                <a:t>万人</a:t>
              </a:r>
            </a:p>
          </p:txBody>
        </p:sp>
      </p:grpSp>
      <p:grpSp>
        <p:nvGrpSpPr>
          <p:cNvPr id="4" name="Group 14"/>
          <p:cNvGrpSpPr>
            <a:grpSpLocks/>
          </p:cNvGrpSpPr>
          <p:nvPr/>
        </p:nvGrpSpPr>
        <p:grpSpPr bwMode="auto">
          <a:xfrm>
            <a:off x="6553199" y="5413719"/>
            <a:ext cx="2051050" cy="990600"/>
            <a:chOff x="4128" y="3168"/>
            <a:chExt cx="1292" cy="624"/>
          </a:xfrm>
        </p:grpSpPr>
        <p:sp>
          <p:nvSpPr>
            <p:cNvPr id="8201" name="Rectangle 15"/>
            <p:cNvSpPr>
              <a:spLocks noChangeArrowheads="1"/>
            </p:cNvSpPr>
            <p:nvPr/>
          </p:nvSpPr>
          <p:spPr bwMode="auto">
            <a:xfrm>
              <a:off x="4128" y="3456"/>
              <a:ext cx="768" cy="48"/>
            </a:xfrm>
            <a:prstGeom prst="rect">
              <a:avLst/>
            </a:prstGeom>
            <a:solidFill>
              <a:srgbClr val="FF0000">
                <a:alpha val="50195"/>
              </a:srgbClr>
            </a:solidFill>
            <a:ln w="9525">
              <a:solidFill>
                <a:srgbClr val="FF0000"/>
              </a:solidFill>
              <a:miter lim="800000"/>
              <a:headEnd/>
              <a:tailEnd/>
            </a:ln>
          </p:spPr>
          <p:txBody>
            <a:bodyPr wrap="none" anchor="ctr"/>
            <a:lstStyle/>
            <a:p>
              <a:endParaRPr lang="ja-JP" altLang="en-US">
                <a:latin typeface="+mn-ea"/>
              </a:endParaRPr>
            </a:p>
          </p:txBody>
        </p:sp>
        <p:sp>
          <p:nvSpPr>
            <p:cNvPr id="8202" name="Text Box 16"/>
            <p:cNvSpPr txBox="1">
              <a:spLocks noChangeArrowheads="1"/>
            </p:cNvSpPr>
            <p:nvPr/>
          </p:nvSpPr>
          <p:spPr bwMode="auto">
            <a:xfrm>
              <a:off x="4172" y="3168"/>
              <a:ext cx="124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dirty="0">
                  <a:solidFill>
                    <a:srgbClr val="000099"/>
                  </a:solidFill>
                  <a:latin typeface="+mn-ea"/>
                  <a:ea typeface="+mn-ea"/>
                </a:rPr>
                <a:t>60</a:t>
              </a:r>
              <a:r>
                <a:rPr lang="ja-JP" altLang="en-US" dirty="0">
                  <a:solidFill>
                    <a:srgbClr val="000099"/>
                  </a:solidFill>
                  <a:latin typeface="+mn-ea"/>
                  <a:ea typeface="+mn-ea"/>
                </a:rPr>
                <a:t>万人</a:t>
              </a:r>
            </a:p>
          </p:txBody>
        </p:sp>
        <p:sp>
          <p:nvSpPr>
            <p:cNvPr id="8203" name="Text Box 17"/>
            <p:cNvSpPr txBox="1">
              <a:spLocks noChangeArrowheads="1"/>
            </p:cNvSpPr>
            <p:nvPr/>
          </p:nvSpPr>
          <p:spPr bwMode="auto">
            <a:xfrm>
              <a:off x="4132" y="3504"/>
              <a:ext cx="115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b="1" dirty="0">
                  <a:latin typeface="+mn-ea"/>
                  <a:ea typeface="+mn-ea"/>
                </a:rPr>
                <a:t>死</a:t>
              </a:r>
              <a:r>
                <a:rPr lang="ja-JP" altLang="en-US" sz="2400" b="1" dirty="0" smtClean="0">
                  <a:latin typeface="+mn-ea"/>
                  <a:ea typeface="+mn-ea"/>
                </a:rPr>
                <a:t>亡者数</a:t>
              </a:r>
              <a:endParaRPr lang="ja-JP" altLang="en-US" sz="2400" b="1" dirty="0">
                <a:latin typeface="+mn-ea"/>
                <a:ea typeface="+mn-ea"/>
              </a:endParaRPr>
            </a:p>
          </p:txBody>
        </p:sp>
      </p:grpSp>
      <p:cxnSp>
        <p:nvCxnSpPr>
          <p:cNvPr id="18" name="直線コネクタ 17"/>
          <p:cNvCxnSpPr/>
          <p:nvPr/>
        </p:nvCxnSpPr>
        <p:spPr>
          <a:xfrm>
            <a:off x="1043608" y="5950038"/>
            <a:ext cx="712879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181477" y="1171315"/>
            <a:ext cx="878301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5460002" y="1662571"/>
            <a:ext cx="3504486" cy="646331"/>
          </a:xfrm>
          <a:prstGeom prst="rect">
            <a:avLst/>
          </a:prstGeom>
          <a:noFill/>
        </p:spPr>
        <p:txBody>
          <a:bodyPr wrap="none" rtlCol="0">
            <a:spAutoFit/>
          </a:bodyPr>
          <a:lstStyle/>
          <a:p>
            <a:r>
              <a:rPr kumimoji="1" lang="ja-JP" altLang="en-US" dirty="0" smtClean="0"/>
              <a:t>参考値：平成</a:t>
            </a:r>
            <a:r>
              <a:rPr kumimoji="1" lang="en-US" altLang="ja-JP" dirty="0" smtClean="0"/>
              <a:t>21</a:t>
            </a:r>
            <a:r>
              <a:rPr kumimoji="1" lang="ja-JP" altLang="en-US" dirty="0" smtClean="0"/>
              <a:t>年の日本における</a:t>
            </a:r>
            <a:endParaRPr kumimoji="1" lang="en-US" altLang="ja-JP" dirty="0" smtClean="0"/>
          </a:p>
          <a:p>
            <a:r>
              <a:rPr kumimoji="1" lang="ja-JP" altLang="en-US" dirty="0" smtClean="0"/>
              <a:t>死亡者は</a:t>
            </a:r>
            <a:r>
              <a:rPr lang="en-US" altLang="ja-JP" dirty="0" smtClean="0"/>
              <a:t>114</a:t>
            </a:r>
            <a:r>
              <a:rPr lang="ja-JP" altLang="en-US" dirty="0" smtClean="0"/>
              <a:t>万人（すべての原因）</a:t>
            </a:r>
            <a:endParaRPr kumimoji="1" lang="ja-JP" altLang="en-US" dirty="0"/>
          </a:p>
        </p:txBody>
      </p:sp>
    </p:spTree>
    <p:extLst>
      <p:ext uri="{BB962C8B-B14F-4D97-AF65-F5344CB8AC3E}">
        <p14:creationId xmlns:p14="http://schemas.microsoft.com/office/powerpoint/2010/main" val="44637452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idx="4294967295"/>
          </p:nvPr>
        </p:nvSpPr>
        <p:spPr>
          <a:xfrm>
            <a:off x="0" y="850801"/>
            <a:ext cx="9144000" cy="561975"/>
          </a:xfrm>
        </p:spPr>
        <p:txBody>
          <a:bodyPr rtlCol="0">
            <a:noAutofit/>
          </a:bodyPr>
          <a:lstStyle/>
          <a:p>
            <a:pPr eaLnBrk="1" fontAlgn="auto" hangingPunct="1">
              <a:spcAft>
                <a:spcPts val="0"/>
              </a:spcAft>
              <a:defRPr/>
            </a:pPr>
            <a:r>
              <a:rPr lang="ja-JP" altLang="en-US" sz="3200" dirty="0">
                <a:latin typeface="+mn-ea"/>
                <a:ea typeface="+mn-ea"/>
              </a:rPr>
              <a:t>新型</a:t>
            </a:r>
            <a:r>
              <a:rPr lang="ja-JP" altLang="en-US" sz="3200" dirty="0" smtClean="0">
                <a:latin typeface="+mn-ea"/>
                <a:ea typeface="+mn-ea"/>
              </a:rPr>
              <a:t>インフルエンザ対策</a:t>
            </a:r>
            <a:r>
              <a:rPr lang="ja-JP" altLang="en-US" sz="3200" dirty="0">
                <a:latin typeface="+mn-ea"/>
                <a:ea typeface="+mn-ea"/>
              </a:rPr>
              <a:t>の基本</a:t>
            </a:r>
            <a:r>
              <a:rPr lang="ja-JP" altLang="en-US" sz="3200" dirty="0" smtClean="0">
                <a:latin typeface="+mn-ea"/>
                <a:ea typeface="+mn-ea"/>
              </a:rPr>
              <a:t>方針</a:t>
            </a:r>
            <a:r>
              <a:rPr lang="en-US" altLang="ja-JP" sz="3200" dirty="0" smtClean="0">
                <a:latin typeface="+mn-ea"/>
                <a:ea typeface="+mn-ea"/>
              </a:rPr>
              <a:t/>
            </a:r>
            <a:br>
              <a:rPr lang="en-US" altLang="ja-JP" sz="3200" dirty="0" smtClean="0">
                <a:latin typeface="+mn-ea"/>
                <a:ea typeface="+mn-ea"/>
              </a:rPr>
            </a:br>
            <a:r>
              <a:rPr lang="ja-JP" altLang="en-US" sz="2800" b="1" dirty="0" smtClean="0">
                <a:solidFill>
                  <a:srgbClr val="00B0F0"/>
                </a:solidFill>
                <a:latin typeface="+mn-ea"/>
                <a:ea typeface="+mn-ea"/>
              </a:rPr>
              <a:t/>
            </a:r>
            <a:br>
              <a:rPr lang="ja-JP" altLang="en-US" sz="2800" b="1" dirty="0" smtClean="0">
                <a:solidFill>
                  <a:srgbClr val="00B0F0"/>
                </a:solidFill>
                <a:latin typeface="+mn-ea"/>
                <a:ea typeface="+mn-ea"/>
              </a:rPr>
            </a:br>
            <a:endParaRPr lang="ja-JP" altLang="en-US" sz="3200" b="1" dirty="0">
              <a:solidFill>
                <a:srgbClr val="00B0F0"/>
              </a:solidFill>
              <a:latin typeface="+mn-ea"/>
              <a:ea typeface="+mn-ea"/>
            </a:endParaRPr>
          </a:p>
        </p:txBody>
      </p:sp>
      <p:sp>
        <p:nvSpPr>
          <p:cNvPr id="12291" name="正方形/長方形 5"/>
          <p:cNvSpPr>
            <a:spLocks noChangeArrowheads="1"/>
          </p:cNvSpPr>
          <p:nvPr/>
        </p:nvSpPr>
        <p:spPr bwMode="auto">
          <a:xfrm>
            <a:off x="2286000" y="3105150"/>
            <a:ext cx="4572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latin typeface="+mn-ea"/>
              </a:rPr>
              <a:t>⇒迅速な対策のための明確な体制を構築する。</a:t>
            </a:r>
          </a:p>
        </p:txBody>
      </p:sp>
      <p:pic>
        <p:nvPicPr>
          <p:cNvPr id="1229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2006997"/>
            <a:ext cx="8496300" cy="487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正方形/長方形 6"/>
          <p:cNvSpPr>
            <a:spLocks noChangeArrowheads="1"/>
          </p:cNvSpPr>
          <p:nvPr/>
        </p:nvSpPr>
        <p:spPr bwMode="auto">
          <a:xfrm>
            <a:off x="755650" y="1052736"/>
            <a:ext cx="7488238" cy="646331"/>
          </a:xfrm>
          <a:prstGeom prst="rect">
            <a:avLst/>
          </a:prstGeom>
          <a:solidFill>
            <a:srgbClr val="FFFFCC"/>
          </a:solidFill>
          <a:ln w="31750">
            <a:solidFill>
              <a:schemeClr val="accent1"/>
            </a:solidFill>
            <a:miter lim="800000"/>
            <a:headEnd/>
            <a:tailEnd/>
          </a:ln>
        </p:spPr>
        <p:txBody>
          <a:bodyPr wrap="square">
            <a:spAutoFit/>
          </a:bodyPr>
          <a:lstStyle/>
          <a:p>
            <a:r>
              <a:rPr lang="ja-JP" altLang="en-US" dirty="0">
                <a:latin typeface="+mn-ea"/>
              </a:rPr>
              <a:t>１．感染拡大を可能な限り抑制し、健康被害を最小限にとどめる。</a:t>
            </a:r>
          </a:p>
          <a:p>
            <a:r>
              <a:rPr lang="ja-JP" altLang="en-US" dirty="0">
                <a:latin typeface="+mn-ea"/>
              </a:rPr>
              <a:t>２．社会・経済を破綻に至らせない。</a:t>
            </a:r>
          </a:p>
        </p:txBody>
      </p:sp>
      <p:cxnSp>
        <p:nvCxnSpPr>
          <p:cNvPr id="6" name="直線コネクタ 5"/>
          <p:cNvCxnSpPr/>
          <p:nvPr/>
        </p:nvCxnSpPr>
        <p:spPr>
          <a:xfrm>
            <a:off x="1187624" y="980728"/>
            <a:ext cx="66247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5580112" y="2003782"/>
            <a:ext cx="3383732" cy="12779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2866299" y="2119555"/>
            <a:ext cx="1502334" cy="523220"/>
          </a:xfrm>
          <a:prstGeom prst="rect">
            <a:avLst/>
          </a:prstGeom>
          <a:noFill/>
        </p:spPr>
        <p:txBody>
          <a:bodyPr wrap="none" rtlCol="0">
            <a:spAutoFit/>
          </a:bodyPr>
          <a:lstStyle/>
          <a:p>
            <a:r>
              <a:rPr kumimoji="1" lang="ja-JP" altLang="en-US" sz="2800" b="1" dirty="0" smtClean="0"/>
              <a:t>対策なし</a:t>
            </a:r>
            <a:endParaRPr kumimoji="1" lang="ja-JP" altLang="en-US" sz="2800" b="1" dirty="0"/>
          </a:p>
        </p:txBody>
      </p:sp>
      <p:sp>
        <p:nvSpPr>
          <p:cNvPr id="9" name="テキスト ボックス 8"/>
          <p:cNvSpPr txBox="1"/>
          <p:nvPr/>
        </p:nvSpPr>
        <p:spPr>
          <a:xfrm>
            <a:off x="5741350" y="4184580"/>
            <a:ext cx="1515158" cy="523220"/>
          </a:xfrm>
          <a:prstGeom prst="rect">
            <a:avLst/>
          </a:prstGeom>
          <a:noFill/>
        </p:spPr>
        <p:txBody>
          <a:bodyPr wrap="none" rtlCol="0">
            <a:spAutoFit/>
          </a:bodyPr>
          <a:lstStyle/>
          <a:p>
            <a:r>
              <a:rPr kumimoji="1" lang="ja-JP" altLang="en-US" sz="2800" b="1" dirty="0" smtClean="0"/>
              <a:t>対策あり</a:t>
            </a:r>
            <a:endParaRPr kumimoji="1" lang="ja-JP" altLang="en-US" sz="2800" b="1" dirty="0"/>
          </a:p>
        </p:txBody>
      </p:sp>
    </p:spTree>
    <p:extLst>
      <p:ext uri="{BB962C8B-B14F-4D97-AF65-F5344CB8AC3E}">
        <p14:creationId xmlns:p14="http://schemas.microsoft.com/office/powerpoint/2010/main" val="38156237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タイトル 1"/>
          <p:cNvSpPr>
            <a:spLocks noGrp="1"/>
          </p:cNvSpPr>
          <p:nvPr>
            <p:ph type="title" idx="4294967295"/>
          </p:nvPr>
        </p:nvSpPr>
        <p:spPr>
          <a:xfrm>
            <a:off x="0" y="404813"/>
            <a:ext cx="9144000" cy="1143000"/>
          </a:xfrm>
        </p:spPr>
        <p:txBody>
          <a:bodyPr rtlCol="0">
            <a:normAutofit fontScale="90000"/>
          </a:bodyPr>
          <a:lstStyle/>
          <a:p>
            <a:pPr eaLnBrk="1" fontAlgn="auto" hangingPunct="1">
              <a:spcAft>
                <a:spcPts val="0"/>
              </a:spcAft>
              <a:defRPr/>
            </a:pPr>
            <a:r>
              <a:rPr lang="ja-JP" altLang="en-US" sz="3600" b="1" dirty="0" smtClean="0">
                <a:latin typeface="+mn-ea"/>
                <a:ea typeface="+mn-ea"/>
              </a:rPr>
              <a:t>新型インフルエンザの</a:t>
            </a:r>
            <a:r>
              <a:rPr lang="en-US" altLang="ja-JP" sz="3600" b="1" dirty="0" smtClean="0">
                <a:latin typeface="+mn-ea"/>
                <a:ea typeface="+mn-ea"/>
              </a:rPr>
              <a:t/>
            </a:r>
            <a:br>
              <a:rPr lang="en-US" altLang="ja-JP" sz="3600" b="1" dirty="0" smtClean="0">
                <a:latin typeface="+mn-ea"/>
                <a:ea typeface="+mn-ea"/>
              </a:rPr>
            </a:br>
            <a:r>
              <a:rPr lang="ja-JP" altLang="en-US" sz="3600" b="1" dirty="0" smtClean="0">
                <a:latin typeface="+mn-ea"/>
                <a:ea typeface="+mn-ea"/>
              </a:rPr>
              <a:t>被害軽減の基本的な考え方</a:t>
            </a:r>
          </a:p>
        </p:txBody>
      </p:sp>
      <p:sp>
        <p:nvSpPr>
          <p:cNvPr id="5" name="テキスト ボックス 4"/>
          <p:cNvSpPr txBox="1"/>
          <p:nvPr/>
        </p:nvSpPr>
        <p:spPr>
          <a:xfrm>
            <a:off x="611560" y="4446166"/>
            <a:ext cx="2071687" cy="1631216"/>
          </a:xfrm>
          <a:prstGeom prst="rect">
            <a:avLst/>
          </a:prstGeom>
          <a:solidFill>
            <a:srgbClr val="92D050"/>
          </a:solidFill>
        </p:spPr>
        <p:txBody>
          <a:bodyPr>
            <a:spAutoFit/>
          </a:bodyPr>
          <a:lstStyle/>
          <a:p>
            <a:pPr algn="ctr" fontAlgn="auto">
              <a:spcBef>
                <a:spcPts val="0"/>
              </a:spcBef>
              <a:spcAft>
                <a:spcPts val="0"/>
              </a:spcAft>
              <a:defRPr/>
            </a:pPr>
            <a:endParaRPr lang="en-US" altLang="ja-JP" sz="3600" dirty="0" smtClean="0">
              <a:solidFill>
                <a:schemeClr val="accent1">
                  <a:lumMod val="50000"/>
                </a:schemeClr>
              </a:solidFill>
              <a:latin typeface="+mn-ea"/>
            </a:endParaRPr>
          </a:p>
          <a:p>
            <a:pPr algn="ctr" fontAlgn="auto">
              <a:spcBef>
                <a:spcPts val="0"/>
              </a:spcBef>
              <a:spcAft>
                <a:spcPts val="0"/>
              </a:spcAft>
              <a:defRPr/>
            </a:pPr>
            <a:r>
              <a:rPr lang="ja-JP" altLang="en-US" sz="3600" dirty="0" smtClean="0">
                <a:solidFill>
                  <a:schemeClr val="accent1">
                    <a:lumMod val="50000"/>
                  </a:schemeClr>
                </a:solidFill>
                <a:latin typeface="+mn-ea"/>
              </a:rPr>
              <a:t>感染性</a:t>
            </a:r>
            <a:endParaRPr lang="en-US" altLang="ja-JP" sz="3600" dirty="0">
              <a:solidFill>
                <a:schemeClr val="accent1">
                  <a:lumMod val="50000"/>
                </a:schemeClr>
              </a:solidFill>
              <a:latin typeface="+mn-ea"/>
            </a:endParaRPr>
          </a:p>
          <a:p>
            <a:pPr algn="ctr" fontAlgn="auto">
              <a:spcBef>
                <a:spcPts val="0"/>
              </a:spcBef>
              <a:spcAft>
                <a:spcPts val="0"/>
              </a:spcAft>
              <a:defRPr/>
            </a:pPr>
            <a:endParaRPr lang="en-US" altLang="ja-JP" sz="2800" dirty="0">
              <a:solidFill>
                <a:schemeClr val="accent1">
                  <a:lumMod val="50000"/>
                </a:schemeClr>
              </a:solidFill>
              <a:latin typeface="+mn-ea"/>
            </a:endParaRPr>
          </a:p>
        </p:txBody>
      </p:sp>
      <p:sp>
        <p:nvSpPr>
          <p:cNvPr id="8" name="テキスト ボックス 7"/>
          <p:cNvSpPr txBox="1"/>
          <p:nvPr/>
        </p:nvSpPr>
        <p:spPr>
          <a:xfrm>
            <a:off x="611560" y="1844253"/>
            <a:ext cx="2071687" cy="2185214"/>
          </a:xfrm>
          <a:prstGeom prst="rect">
            <a:avLst/>
          </a:prstGeom>
          <a:solidFill>
            <a:srgbClr val="FFC000"/>
          </a:solidFill>
        </p:spPr>
        <p:txBody>
          <a:bodyPr>
            <a:spAutoFit/>
          </a:bodyPr>
          <a:lstStyle/>
          <a:p>
            <a:pPr algn="ctr" fontAlgn="auto">
              <a:spcBef>
                <a:spcPts val="0"/>
              </a:spcBef>
              <a:spcAft>
                <a:spcPts val="0"/>
              </a:spcAft>
              <a:defRPr/>
            </a:pPr>
            <a:endParaRPr lang="en-US" altLang="ja-JP" sz="3600" dirty="0" smtClean="0">
              <a:solidFill>
                <a:schemeClr val="accent1">
                  <a:lumMod val="50000"/>
                </a:schemeClr>
              </a:solidFill>
              <a:latin typeface="+mn-ea"/>
            </a:endParaRPr>
          </a:p>
          <a:p>
            <a:pPr algn="ctr" fontAlgn="auto">
              <a:spcBef>
                <a:spcPts val="0"/>
              </a:spcBef>
              <a:spcAft>
                <a:spcPts val="0"/>
              </a:spcAft>
              <a:defRPr/>
            </a:pPr>
            <a:r>
              <a:rPr lang="ja-JP" altLang="en-US" sz="3600" dirty="0" smtClean="0">
                <a:solidFill>
                  <a:schemeClr val="accent1">
                    <a:lumMod val="50000"/>
                  </a:schemeClr>
                </a:solidFill>
                <a:latin typeface="+mn-ea"/>
              </a:rPr>
              <a:t>病原性</a:t>
            </a:r>
            <a:r>
              <a:rPr lang="ja-JP" altLang="en-US" sz="2800" dirty="0" smtClean="0">
                <a:solidFill>
                  <a:schemeClr val="accent1">
                    <a:lumMod val="50000"/>
                  </a:schemeClr>
                </a:solidFill>
                <a:latin typeface="+mn-ea"/>
              </a:rPr>
              <a:t>（</a:t>
            </a:r>
            <a:r>
              <a:rPr lang="ja-JP" altLang="en-US" sz="2800" dirty="0">
                <a:solidFill>
                  <a:schemeClr val="accent1">
                    <a:lumMod val="50000"/>
                  </a:schemeClr>
                </a:solidFill>
                <a:latin typeface="+mn-ea"/>
              </a:rPr>
              <a:t>毒性</a:t>
            </a:r>
            <a:r>
              <a:rPr lang="ja-JP" altLang="en-US" sz="2800" dirty="0" smtClean="0">
                <a:solidFill>
                  <a:schemeClr val="accent1">
                    <a:lumMod val="50000"/>
                  </a:schemeClr>
                </a:solidFill>
                <a:latin typeface="+mn-ea"/>
              </a:rPr>
              <a:t>）</a:t>
            </a:r>
            <a:endParaRPr lang="en-US" altLang="ja-JP" sz="2800" dirty="0" smtClean="0">
              <a:solidFill>
                <a:schemeClr val="accent1">
                  <a:lumMod val="50000"/>
                </a:schemeClr>
              </a:solidFill>
              <a:latin typeface="+mn-ea"/>
            </a:endParaRPr>
          </a:p>
          <a:p>
            <a:pPr algn="ctr" fontAlgn="auto">
              <a:spcBef>
                <a:spcPts val="0"/>
              </a:spcBef>
              <a:spcAft>
                <a:spcPts val="0"/>
              </a:spcAft>
              <a:defRPr/>
            </a:pPr>
            <a:endParaRPr lang="en-US" altLang="ja-JP" sz="3600" dirty="0">
              <a:solidFill>
                <a:schemeClr val="accent1">
                  <a:lumMod val="50000"/>
                </a:schemeClr>
              </a:solidFill>
              <a:latin typeface="+mn-ea"/>
            </a:endParaRPr>
          </a:p>
        </p:txBody>
      </p:sp>
      <p:sp>
        <p:nvSpPr>
          <p:cNvPr id="6" name="下矢印 5"/>
          <p:cNvSpPr/>
          <p:nvPr/>
        </p:nvSpPr>
        <p:spPr>
          <a:xfrm>
            <a:off x="2843237" y="4660478"/>
            <a:ext cx="714375" cy="714375"/>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n-ea"/>
            </a:endParaRPr>
          </a:p>
        </p:txBody>
      </p:sp>
      <p:sp>
        <p:nvSpPr>
          <p:cNvPr id="9" name="下矢印 8"/>
          <p:cNvSpPr/>
          <p:nvPr/>
        </p:nvSpPr>
        <p:spPr>
          <a:xfrm>
            <a:off x="2771800" y="1987128"/>
            <a:ext cx="714375" cy="714375"/>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n-ea"/>
            </a:endParaRPr>
          </a:p>
        </p:txBody>
      </p:sp>
      <p:sp>
        <p:nvSpPr>
          <p:cNvPr id="10247" name="テキスト ボックス 9"/>
          <p:cNvSpPr txBox="1">
            <a:spLocks noChangeArrowheads="1"/>
          </p:cNvSpPr>
          <p:nvPr/>
        </p:nvSpPr>
        <p:spPr bwMode="auto">
          <a:xfrm>
            <a:off x="3419872" y="4303291"/>
            <a:ext cx="532859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b="1" dirty="0">
                <a:latin typeface="+mn-ea"/>
                <a:ea typeface="+mn-ea"/>
              </a:rPr>
              <a:t>感染拡大のスピードをできるだけ抑える</a:t>
            </a:r>
            <a:endParaRPr lang="en-US" altLang="ja-JP" sz="2400" b="1" dirty="0">
              <a:latin typeface="+mn-ea"/>
              <a:ea typeface="+mn-ea"/>
            </a:endParaRPr>
          </a:p>
          <a:p>
            <a:pPr eaLnBrk="1" hangingPunct="1"/>
            <a:r>
              <a:rPr lang="en-US" altLang="ja-JP" sz="2400" b="1" dirty="0">
                <a:latin typeface="+mn-ea"/>
                <a:ea typeface="+mn-ea"/>
              </a:rPr>
              <a:t>【</a:t>
            </a:r>
            <a:r>
              <a:rPr lang="ja-JP" altLang="en-US" sz="2400" b="1" dirty="0">
                <a:latin typeface="+mn-ea"/>
                <a:ea typeface="+mn-ea"/>
              </a:rPr>
              <a:t>対策</a:t>
            </a:r>
            <a:r>
              <a:rPr lang="en-US" altLang="ja-JP" sz="2400" b="1" dirty="0">
                <a:latin typeface="+mn-ea"/>
                <a:ea typeface="+mn-ea"/>
              </a:rPr>
              <a:t>】</a:t>
            </a:r>
          </a:p>
          <a:p>
            <a:pPr eaLnBrk="1" hangingPunct="1"/>
            <a:r>
              <a:rPr lang="ja-JP" altLang="en-US" sz="2400" b="1" dirty="0">
                <a:latin typeface="+mn-ea"/>
                <a:ea typeface="+mn-ea"/>
              </a:rPr>
              <a:t>　　学校閉鎖等の公衆衛生上の対策</a:t>
            </a:r>
            <a:endParaRPr lang="en-US" altLang="ja-JP" sz="2400" b="1" dirty="0">
              <a:latin typeface="+mn-ea"/>
              <a:ea typeface="+mn-ea"/>
            </a:endParaRPr>
          </a:p>
          <a:p>
            <a:pPr eaLnBrk="1" hangingPunct="1"/>
            <a:r>
              <a:rPr lang="ja-JP" altLang="en-US" sz="2400" b="1" dirty="0">
                <a:latin typeface="+mn-ea"/>
                <a:ea typeface="+mn-ea"/>
              </a:rPr>
              <a:t>　　個人レベルの感染拡大防止策</a:t>
            </a:r>
          </a:p>
        </p:txBody>
      </p:sp>
      <p:sp>
        <p:nvSpPr>
          <p:cNvPr id="10248" name="テキスト ボックス 10"/>
          <p:cNvSpPr txBox="1">
            <a:spLocks noChangeArrowheads="1"/>
          </p:cNvSpPr>
          <p:nvPr/>
        </p:nvSpPr>
        <p:spPr bwMode="auto">
          <a:xfrm>
            <a:off x="3419872" y="1772816"/>
            <a:ext cx="572412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400" b="1" dirty="0">
                <a:latin typeface="+mn-ea"/>
                <a:ea typeface="+mn-ea"/>
              </a:rPr>
              <a:t>重症者・死亡者の発生をできるだけ抑える</a:t>
            </a:r>
            <a:r>
              <a:rPr lang="en-US" altLang="ja-JP" sz="2400" b="1" dirty="0">
                <a:latin typeface="+mn-ea"/>
                <a:ea typeface="+mn-ea"/>
              </a:rPr>
              <a:t>【</a:t>
            </a:r>
            <a:r>
              <a:rPr lang="ja-JP" altLang="en-US" sz="2400" b="1" dirty="0">
                <a:latin typeface="+mn-ea"/>
                <a:ea typeface="+mn-ea"/>
              </a:rPr>
              <a:t>対策</a:t>
            </a:r>
            <a:r>
              <a:rPr lang="en-US" altLang="ja-JP" sz="2400" b="1" dirty="0">
                <a:latin typeface="+mn-ea"/>
                <a:ea typeface="+mn-ea"/>
              </a:rPr>
              <a:t>】</a:t>
            </a:r>
          </a:p>
          <a:p>
            <a:pPr eaLnBrk="1" hangingPunct="1"/>
            <a:r>
              <a:rPr lang="ja-JP" altLang="en-US" sz="2400" b="1" dirty="0">
                <a:latin typeface="+mn-ea"/>
                <a:ea typeface="+mn-ea"/>
              </a:rPr>
              <a:t>　　</a:t>
            </a:r>
            <a:r>
              <a:rPr lang="ja-JP" altLang="en-US" sz="2400" b="1" dirty="0" smtClean="0">
                <a:latin typeface="+mn-ea"/>
                <a:ea typeface="+mn-ea"/>
              </a:rPr>
              <a:t>ワクチン接種</a:t>
            </a:r>
            <a:endParaRPr lang="en-US" altLang="ja-JP" sz="2400" b="1" dirty="0">
              <a:latin typeface="+mn-ea"/>
              <a:ea typeface="+mn-ea"/>
            </a:endParaRPr>
          </a:p>
          <a:p>
            <a:pPr eaLnBrk="1" hangingPunct="1"/>
            <a:r>
              <a:rPr lang="ja-JP" altLang="en-US" sz="2400" b="1" dirty="0">
                <a:latin typeface="+mn-ea"/>
                <a:ea typeface="+mn-ea"/>
              </a:rPr>
              <a:t>　　早期の抗</a:t>
            </a:r>
            <a:r>
              <a:rPr lang="ja-JP" altLang="en-US" sz="2400" b="1" dirty="0" smtClean="0">
                <a:latin typeface="+mn-ea"/>
                <a:ea typeface="+mn-ea"/>
              </a:rPr>
              <a:t>インフルエンザウイルス薬に</a:t>
            </a:r>
            <a:endParaRPr lang="en-US" altLang="ja-JP" sz="2400" b="1" dirty="0" smtClean="0">
              <a:latin typeface="+mn-ea"/>
              <a:ea typeface="+mn-ea"/>
            </a:endParaRPr>
          </a:p>
          <a:p>
            <a:pPr eaLnBrk="1" hangingPunct="1"/>
            <a:r>
              <a:rPr lang="ja-JP" altLang="en-US" sz="2400" b="1" dirty="0">
                <a:latin typeface="+mn-ea"/>
                <a:ea typeface="+mn-ea"/>
              </a:rPr>
              <a:t>　</a:t>
            </a:r>
            <a:r>
              <a:rPr lang="ja-JP" altLang="en-US" sz="2400" b="1" dirty="0" smtClean="0">
                <a:latin typeface="+mn-ea"/>
                <a:ea typeface="+mn-ea"/>
              </a:rPr>
              <a:t>　よる</a:t>
            </a:r>
            <a:r>
              <a:rPr lang="ja-JP" altLang="en-US" sz="2400" b="1" dirty="0">
                <a:latin typeface="+mn-ea"/>
                <a:ea typeface="+mn-ea"/>
              </a:rPr>
              <a:t>治療</a:t>
            </a:r>
            <a:endParaRPr lang="en-US" altLang="ja-JP" sz="2400" b="1" dirty="0">
              <a:latin typeface="+mn-ea"/>
              <a:ea typeface="+mn-ea"/>
            </a:endParaRPr>
          </a:p>
          <a:p>
            <a:pPr eaLnBrk="1" hangingPunct="1"/>
            <a:r>
              <a:rPr lang="ja-JP" altLang="en-US" sz="2400" b="1" dirty="0">
                <a:latin typeface="+mn-ea"/>
                <a:ea typeface="+mn-ea"/>
              </a:rPr>
              <a:t>　　重症者への医療体制整備</a:t>
            </a:r>
          </a:p>
        </p:txBody>
      </p:sp>
      <p:cxnSp>
        <p:nvCxnSpPr>
          <p:cNvPr id="10" name="直線コネクタ 9"/>
          <p:cNvCxnSpPr/>
          <p:nvPr/>
        </p:nvCxnSpPr>
        <p:spPr>
          <a:xfrm>
            <a:off x="1187624" y="1556792"/>
            <a:ext cx="66247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51762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2955</TotalTime>
  <Words>834</Words>
  <Application>Microsoft Office PowerPoint</Application>
  <PresentationFormat>画面に合わせる (4:3)</PresentationFormat>
  <Paragraphs>179</Paragraphs>
  <Slides>16</Slides>
  <Notes>14</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4) 上級編 ～新型インフルエンザに対する 公衆衛生対応について知る～</vt:lpstr>
      <vt:lpstr>新型インフルエンザの被害を決める ２つの要因</vt:lpstr>
      <vt:lpstr>日本で感染する人の割合・感染者数の想定 </vt:lpstr>
      <vt:lpstr>新型インフルエンザで 想定される致死率（0.02％と仮定） と死亡者数 </vt:lpstr>
      <vt:lpstr>新型インフルエンザで 想定される致死率（0.5％と仮定）  ・死亡者数  </vt:lpstr>
      <vt:lpstr>新型インフルエンザで 想定される致死率（2％と仮定） ・死亡者数</vt:lpstr>
      <vt:lpstr>日本で新型インフルエンザの流行で　　　　　　想定される最大の被害の例（致死率2%を想定）</vt:lpstr>
      <vt:lpstr>新型インフルエンザ対策の基本方針  </vt:lpstr>
      <vt:lpstr>新型インフルエンザの 被害軽減の基本的な考え方</vt:lpstr>
      <vt:lpstr>PowerPoint プレゼンテーション</vt:lpstr>
      <vt:lpstr>　</vt:lpstr>
      <vt:lpstr>第一段階（厚生労働大臣の新型インフルエンザ等の 発生の公表によって）の主な措置</vt:lpstr>
      <vt:lpstr>第二段階　新型インフルエンザ等緊急事態宣言（国）がでた場合の主な措置</vt:lpstr>
      <vt:lpstr>感染拡大を防止するための協力要請 （緊急事態宣言後）【法第45条】 </vt:lpstr>
      <vt:lpstr>対策実施上の留意点</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都道府県・市町村向け 新型インフルエンザ等特措法に対応するための 医学的・公衆衛生学的な基礎的な講義資料</dc:title>
  <dc:creator>Misaki Yano</dc:creator>
  <cp:lastModifiedBy>kazu2</cp:lastModifiedBy>
  <cp:revision>492</cp:revision>
  <cp:lastPrinted>2013-01-08T01:18:28Z</cp:lastPrinted>
  <dcterms:created xsi:type="dcterms:W3CDTF">2012-10-19T00:47:19Z</dcterms:created>
  <dcterms:modified xsi:type="dcterms:W3CDTF">2013-02-25T07:22:31Z</dcterms:modified>
</cp:coreProperties>
</file>